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9"/>
  </p:notesMasterIdLst>
  <p:sldIdLst>
    <p:sldId id="311" r:id="rId2"/>
    <p:sldId id="259" r:id="rId3"/>
    <p:sldId id="309" r:id="rId4"/>
    <p:sldId id="307" r:id="rId5"/>
    <p:sldId id="308" r:id="rId6"/>
    <p:sldId id="310" r:id="rId7"/>
    <p:sldId id="258" r:id="rId8"/>
  </p:sldIdLst>
  <p:sldSz cx="9144000" cy="5143500" type="screen16x9"/>
  <p:notesSz cx="7315200" cy="9601200"/>
  <p:embeddedFontLst>
    <p:embeddedFont>
      <p:font typeface="Lato" panose="020F0502020204030203" pitchFamily="34"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C9"/>
    <a:srgbClr val="00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7" autoAdjust="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B13DECA1-E25B-DCB8-C6A6-65DCA3DC4C68}"/>
            </a:ext>
          </a:extLst>
        </p:cNvPr>
        <p:cNvGrpSpPr/>
        <p:nvPr/>
      </p:nvGrpSpPr>
      <p:grpSpPr>
        <a:xfrm>
          <a:off x="0" y="0"/>
          <a:ext cx="0" cy="0"/>
          <a:chOff x="0" y="0"/>
          <a:chExt cx="0" cy="0"/>
        </a:xfrm>
      </p:grpSpPr>
      <p:sp>
        <p:nvSpPr>
          <p:cNvPr id="123" name="Google Shape;123;g35f391192_00:notes">
            <a:extLst>
              <a:ext uri="{FF2B5EF4-FFF2-40B4-BE49-F238E27FC236}">
                <a16:creationId xmlns:a16="http://schemas.microsoft.com/office/drawing/2014/main" id="{0F36F288-F533-AC9A-5FAF-E8BF339DFA64}"/>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0:notes">
            <a:extLst>
              <a:ext uri="{FF2B5EF4-FFF2-40B4-BE49-F238E27FC236}">
                <a16:creationId xmlns:a16="http://schemas.microsoft.com/office/drawing/2014/main" id="{14669FE6-BB3B-1644-16B9-7A0D214070E4}"/>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Part 1 of a 3-part series about Proactive Risk Management.</a:t>
            </a:r>
          </a:p>
          <a:p>
            <a:pPr marL="0" indent="0">
              <a:buNone/>
            </a:pPr>
            <a:r>
              <a:rPr lang="en-US" dirty="0"/>
              <a:t>Part 1 – Risk Identification &amp; Analysis (April)</a:t>
            </a:r>
          </a:p>
          <a:p>
            <a:pPr marL="0" indent="0">
              <a:buNone/>
            </a:pPr>
            <a:r>
              <a:rPr lang="en-US" dirty="0"/>
              <a:t>Part 2 – Risk Mitigation &amp; Risk Tolerance (May)</a:t>
            </a:r>
          </a:p>
          <a:p>
            <a:pPr marL="0" indent="0">
              <a:buNone/>
            </a:pPr>
            <a:r>
              <a:rPr lang="en-US" dirty="0"/>
              <a:t>Part 3 – Root Cause Analysis (June)</a:t>
            </a:r>
          </a:p>
        </p:txBody>
      </p:sp>
    </p:spTree>
    <p:extLst>
      <p:ext uri="{BB962C8B-B14F-4D97-AF65-F5344CB8AC3E}">
        <p14:creationId xmlns:p14="http://schemas.microsoft.com/office/powerpoint/2010/main" val="406399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483306" indent="-362480">
              <a:spcBef>
                <a:spcPts val="634"/>
              </a:spcBef>
              <a:buSzPts val="1800"/>
              <a:buFont typeface="+mj-lt"/>
              <a:buAutoNum type="arabicPeriod"/>
            </a:pPr>
            <a:r>
              <a:rPr lang="en-US" dirty="0"/>
              <a:t>Safety for our employees and patrons/customers – nothing more precious than a human life. Consider a child getting injured or killed.  Consider an employee who has a life-debilitating workplace injury.  Consider a patron who arrives for services or recreation and can’t receive those, or worse yet, a happy day is turned into a nightmare by injury or death. </a:t>
            </a:r>
          </a:p>
          <a:p>
            <a:pPr marL="483306" indent="-362480">
              <a:spcBef>
                <a:spcPts val="634"/>
              </a:spcBef>
              <a:buSzPts val="1800"/>
              <a:buFont typeface="+mj-lt"/>
              <a:buAutoNum type="arabicPeriod"/>
            </a:pPr>
            <a:r>
              <a:rPr lang="en-US" dirty="0"/>
              <a:t>Reduce tax dollars spent on paying for claims – imagine if instead those millions were invested in FTEs, equipment/supplies, educational programs, etc.</a:t>
            </a:r>
          </a:p>
          <a:p>
            <a:pPr marL="483306" indent="-362480">
              <a:spcBef>
                <a:spcPts val="634"/>
              </a:spcBef>
              <a:buSzPts val="1800"/>
              <a:buFont typeface="+mj-lt"/>
              <a:buAutoNum type="arabicPeriod"/>
            </a:pPr>
            <a:r>
              <a:rPr lang="en-US" dirty="0"/>
              <a:t>Sometimes it might feel like you’re running from one fire to the next.  Unfortunately, this may be the nature of risk management in a large organization with a </a:t>
            </a:r>
            <a:r>
              <a:rPr lang="en-US" i="1" dirty="0"/>
              <a:t>very </a:t>
            </a:r>
            <a:r>
              <a:rPr lang="en-US" i="0" dirty="0"/>
              <a:t>small team.  But we’re going to cover a few strategies to help shift from reactive risk management to proactive risk management, so that you can prevent at least some of those “fires” before they start.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18C02ACD-EE9B-4D86-CB30-FF6B13AA777E}"/>
            </a:ext>
          </a:extLst>
        </p:cNvPr>
        <p:cNvGrpSpPr/>
        <p:nvPr/>
      </p:nvGrpSpPr>
      <p:grpSpPr>
        <a:xfrm>
          <a:off x="0" y="0"/>
          <a:ext cx="0" cy="0"/>
          <a:chOff x="0" y="0"/>
          <a:chExt cx="0" cy="0"/>
        </a:xfrm>
      </p:grpSpPr>
      <p:sp>
        <p:nvSpPr>
          <p:cNvPr id="145" name="Google Shape;145;p:notes">
            <a:extLst>
              <a:ext uri="{FF2B5EF4-FFF2-40B4-BE49-F238E27FC236}">
                <a16:creationId xmlns:a16="http://schemas.microsoft.com/office/drawing/2014/main" id="{410310D8-B8DE-7520-B765-68A7AD6C258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a:extLst>
              <a:ext uri="{FF2B5EF4-FFF2-40B4-BE49-F238E27FC236}">
                <a16:creationId xmlns:a16="http://schemas.microsoft.com/office/drawing/2014/main" id="{98204946-0899-1F66-5802-A2BEB9EAF855}"/>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In risk management, it’s easy to get overwhelmed with managing risks in a lot of different areas at once.  For example, our school district risk managers may be dealing with playground safety one minute, then receive a call about an employee injury the next, and then later in the day receive news of an HVAC breakdown.  As risk managers over large organizations, we get pulled in a lot of different directions.</a:t>
            </a:r>
          </a:p>
          <a:p>
            <a:pPr marL="0" indent="0">
              <a:buNone/>
            </a:pPr>
            <a:endParaRPr lang="en-US" dirty="0"/>
          </a:p>
          <a:p>
            <a:pPr marL="0" indent="0">
              <a:buNone/>
            </a:pPr>
            <a:r>
              <a:rPr lang="en-US" dirty="0"/>
              <a:t>Because of this, I’ve found it helpful to occasionally pause and strategically analyze where I’m spending my time and effort by using this matrix.  Then, as tasks come up or when I’m pulled in a certain direction, I think about which quadrant of the matrix it puts me into.  For example, YELLOW square = HVAC break down; GREEN square = analyzing claims data to identify high risk areas; BLUE square = scheduling phone call from your family doctor; RED square = redecorating office space.</a:t>
            </a:r>
          </a:p>
          <a:p>
            <a:pPr marL="0" indent="0">
              <a:buNone/>
            </a:pPr>
            <a:endParaRPr lang="en-US" dirty="0"/>
          </a:p>
          <a:p>
            <a:pPr marL="0" indent="0">
              <a:buNone/>
            </a:pPr>
            <a:r>
              <a:rPr lang="en-US" dirty="0"/>
              <a:t>Each square has a purpose, this is just a model to help be strategic about work tasks.</a:t>
            </a:r>
            <a:endParaRPr dirty="0"/>
          </a:p>
        </p:txBody>
      </p:sp>
    </p:spTree>
    <p:extLst>
      <p:ext uri="{BB962C8B-B14F-4D97-AF65-F5344CB8AC3E}">
        <p14:creationId xmlns:p14="http://schemas.microsoft.com/office/powerpoint/2010/main" val="104148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8FC7BA30-6E19-B00A-A727-268CC37F0B58}"/>
            </a:ext>
          </a:extLst>
        </p:cNvPr>
        <p:cNvGrpSpPr/>
        <p:nvPr/>
      </p:nvGrpSpPr>
      <p:grpSpPr>
        <a:xfrm>
          <a:off x="0" y="0"/>
          <a:ext cx="0" cy="0"/>
          <a:chOff x="0" y="0"/>
          <a:chExt cx="0" cy="0"/>
        </a:xfrm>
      </p:grpSpPr>
      <p:sp>
        <p:nvSpPr>
          <p:cNvPr id="145" name="Google Shape;145;p:notes">
            <a:extLst>
              <a:ext uri="{FF2B5EF4-FFF2-40B4-BE49-F238E27FC236}">
                <a16:creationId xmlns:a16="http://schemas.microsoft.com/office/drawing/2014/main" id="{5B32E769-A083-45D3-08D5-2884CE99B91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a:extLst>
              <a:ext uri="{FF2B5EF4-FFF2-40B4-BE49-F238E27FC236}">
                <a16:creationId xmlns:a16="http://schemas.microsoft.com/office/drawing/2014/main" id="{8161E947-9911-F2E5-7DBC-609D07FD6F53}"/>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Now that we covered a strategy for organizing our workload, let’s shift into a framework for identifying and analyzing risks.</a:t>
            </a:r>
          </a:p>
          <a:p>
            <a:pPr marL="181240" indent="-181240"/>
            <a:endParaRPr lang="en-US" dirty="0"/>
          </a:p>
          <a:p>
            <a:pPr marL="181240" indent="-181240"/>
            <a:r>
              <a:rPr lang="en-US" dirty="0"/>
              <a:t>Proactive risk management is about anticipating risks.  Asking 3 critical questions will help with this: “What could happen?”, “How likely is it to happen?”, and “If it does happen, how severe are the consequences?”  This is a framework for proactive risk identification. </a:t>
            </a:r>
          </a:p>
          <a:p>
            <a:pPr marL="181240" indent="-181240"/>
            <a:r>
              <a:rPr lang="en-US" dirty="0"/>
              <a:t>Locations, drivers, property that make you say “I’m not surprised” could be good risks to start with for your analysis.</a:t>
            </a:r>
          </a:p>
          <a:p>
            <a:pPr marL="181240" indent="-181240"/>
            <a:r>
              <a:rPr lang="en-US" dirty="0"/>
              <a:t>Based on State Risk claims data, at-fault vehicle accidents and property damage by water are the most frequent and expensive claims, so if you don’t already know the “what,” vehicle accidents or water damage are great places for you to start.</a:t>
            </a:r>
          </a:p>
          <a:p>
            <a:pPr marL="181240" indent="-181240"/>
            <a:endParaRPr dirty="0"/>
          </a:p>
        </p:txBody>
      </p:sp>
    </p:spTree>
    <p:extLst>
      <p:ext uri="{BB962C8B-B14F-4D97-AF65-F5344CB8AC3E}">
        <p14:creationId xmlns:p14="http://schemas.microsoft.com/office/powerpoint/2010/main" val="170901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CFB1D638-2BD9-FD44-7014-43F313C9B4D5}"/>
            </a:ext>
          </a:extLst>
        </p:cNvPr>
        <p:cNvGrpSpPr/>
        <p:nvPr/>
      </p:nvGrpSpPr>
      <p:grpSpPr>
        <a:xfrm>
          <a:off x="0" y="0"/>
          <a:ext cx="0" cy="0"/>
          <a:chOff x="0" y="0"/>
          <a:chExt cx="0" cy="0"/>
        </a:xfrm>
      </p:grpSpPr>
      <p:sp>
        <p:nvSpPr>
          <p:cNvPr id="145" name="Google Shape;145;p:notes">
            <a:extLst>
              <a:ext uri="{FF2B5EF4-FFF2-40B4-BE49-F238E27FC236}">
                <a16:creationId xmlns:a16="http://schemas.microsoft.com/office/drawing/2014/main" id="{C5804929-C83C-B237-C105-1D24A6F46400}"/>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a:extLst>
              <a:ext uri="{FF2B5EF4-FFF2-40B4-BE49-F238E27FC236}">
                <a16:creationId xmlns:a16="http://schemas.microsoft.com/office/drawing/2014/main" id="{FB2D30C6-4298-C33E-1CC4-13096A6AB37B}"/>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Once you’ve identified the risk, using a risk matrix can help you analyze the likelihood of that risk and the severity of its consequences.</a:t>
            </a:r>
          </a:p>
          <a:p>
            <a:pPr marL="0" indent="0">
              <a:buNone/>
            </a:pPr>
            <a:endParaRPr lang="en-US" dirty="0"/>
          </a:p>
          <a:p>
            <a:pPr marL="0" indent="0">
              <a:buNone/>
            </a:pPr>
            <a:r>
              <a:rPr lang="en-US" dirty="0"/>
              <a:t>Vehicle accidents is a risk that many of our organizations are exposed to:</a:t>
            </a:r>
          </a:p>
          <a:p>
            <a:pPr marL="181240" indent="-181240"/>
            <a:r>
              <a:rPr lang="en-US" dirty="0"/>
              <a:t>Helpful questions to ask are:  How often are our employees driving? What types of vehicles are driven? What are the vehicles driven for? What general speeds are they driving?</a:t>
            </a:r>
          </a:p>
          <a:p>
            <a:pPr marL="181240" indent="-181240"/>
            <a:r>
              <a:rPr lang="en-US" dirty="0"/>
              <a:t>These questions will help you determine the likelihood of a vehicle accident.</a:t>
            </a:r>
          </a:p>
          <a:p>
            <a:pPr marL="181240" indent="-181240"/>
            <a:r>
              <a:rPr lang="en-US" dirty="0"/>
              <a:t>The next step is to determine the severity of a vehicle accident.  Then, connect the two on this table and that will give you a general category for the level of risk.</a:t>
            </a:r>
          </a:p>
          <a:p>
            <a:pPr marL="181240" indent="-181240"/>
            <a:endParaRPr lang="en-US" dirty="0"/>
          </a:p>
          <a:p>
            <a:pPr marL="0" indent="0">
              <a:buNone/>
            </a:pPr>
            <a:r>
              <a:rPr lang="en-US" dirty="0"/>
              <a:t>Here is an example of using this matrix: comparing two types of risk exposures to vehicle accidents, LC consultants and UHP officers.</a:t>
            </a:r>
          </a:p>
          <a:p>
            <a:pPr marL="0" indent="0">
              <a:buFont typeface="+mj-lt"/>
              <a:buNone/>
            </a:pPr>
            <a:r>
              <a:rPr lang="en-US" dirty="0"/>
              <a:t>LC Consultants – driving multiple times a week to meet with clients; generally driving sedans; driving to and from meetings; driving at the posted speed limit.</a:t>
            </a:r>
          </a:p>
          <a:p>
            <a:pPr marL="724959" lvl="1" indent="-241653"/>
            <a:r>
              <a:rPr lang="en-US" dirty="0"/>
              <a:t>Likelihood of an accident? Unlikely</a:t>
            </a:r>
          </a:p>
          <a:p>
            <a:pPr marL="724959" lvl="1" indent="-241653"/>
            <a:r>
              <a:rPr lang="en-US" dirty="0"/>
              <a:t>Severity if a vehicle accident occurs? Minor</a:t>
            </a:r>
          </a:p>
          <a:p>
            <a:pPr marL="724959" lvl="1" indent="-241653"/>
            <a:r>
              <a:rPr lang="en-US" dirty="0"/>
              <a:t>Risk level = “Low”</a:t>
            </a:r>
          </a:p>
          <a:p>
            <a:pPr marL="0" indent="0">
              <a:buFont typeface="+mj-lt"/>
              <a:buNone/>
            </a:pPr>
            <a:r>
              <a:rPr lang="en-US" dirty="0"/>
              <a:t>UHP officer – driving almost daily for multiple hours at a time; driving law enforcement vehicles; driving to enforce the law; driving at high speeds.</a:t>
            </a:r>
          </a:p>
          <a:p>
            <a:pPr marL="724959" lvl="1" indent="-241653"/>
            <a:r>
              <a:rPr lang="en-US" dirty="0"/>
              <a:t>Likelihood of an accident? Possible/likely</a:t>
            </a:r>
          </a:p>
          <a:p>
            <a:pPr marL="724959" lvl="1" indent="-241653"/>
            <a:r>
              <a:rPr lang="en-US" dirty="0"/>
              <a:t>Severity if a vehicle accident occurs? Major/catastrophic</a:t>
            </a:r>
          </a:p>
          <a:p>
            <a:pPr marL="724959" lvl="1" indent="-241653"/>
            <a:r>
              <a:rPr lang="en-US" dirty="0"/>
              <a:t>Risk level = “High”/”Extreme”</a:t>
            </a:r>
          </a:p>
          <a:p>
            <a:pPr marL="483306" lvl="1" indent="0">
              <a:buNone/>
            </a:pPr>
            <a:endParaRPr lang="en-US" dirty="0"/>
          </a:p>
          <a:p>
            <a:pPr marL="724959" lvl="1" indent="-241653">
              <a:buFont typeface="+mj-lt"/>
              <a:buAutoNum type="alphaUcPeriod"/>
            </a:pPr>
            <a:endParaRPr lang="en-US" dirty="0"/>
          </a:p>
          <a:p>
            <a:pPr marL="483306" lvl="1" indent="0">
              <a:buNone/>
            </a:pPr>
            <a:endParaRPr dirty="0"/>
          </a:p>
        </p:txBody>
      </p:sp>
    </p:spTree>
    <p:extLst>
      <p:ext uri="{BB962C8B-B14F-4D97-AF65-F5344CB8AC3E}">
        <p14:creationId xmlns:p14="http://schemas.microsoft.com/office/powerpoint/2010/main" val="282518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04A4EE01-7F1E-3A9B-F2D1-71E923545694}"/>
            </a:ext>
          </a:extLst>
        </p:cNvPr>
        <p:cNvGrpSpPr/>
        <p:nvPr/>
      </p:nvGrpSpPr>
      <p:grpSpPr>
        <a:xfrm>
          <a:off x="0" y="0"/>
          <a:ext cx="0" cy="0"/>
          <a:chOff x="0" y="0"/>
          <a:chExt cx="0" cy="0"/>
        </a:xfrm>
      </p:grpSpPr>
      <p:sp>
        <p:nvSpPr>
          <p:cNvPr id="145" name="Google Shape;145;p:notes">
            <a:extLst>
              <a:ext uri="{FF2B5EF4-FFF2-40B4-BE49-F238E27FC236}">
                <a16:creationId xmlns:a16="http://schemas.microsoft.com/office/drawing/2014/main" id="{5AEBCC8B-202B-58D1-D6BF-5232529A54C4}"/>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a:extLst>
              <a:ext uri="{FF2B5EF4-FFF2-40B4-BE49-F238E27FC236}">
                <a16:creationId xmlns:a16="http://schemas.microsoft.com/office/drawing/2014/main" id="{6C312E36-8B22-BBD9-D79C-E9BAE947A66C}"/>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20827" indent="0" defTabSz="966612">
              <a:spcBef>
                <a:spcPts val="634"/>
              </a:spcBef>
              <a:buSzPts val="1800"/>
              <a:buNone/>
              <a:defRPr/>
            </a:pPr>
            <a:r>
              <a:rPr lang="en-US" dirty="0"/>
              <a:t>Reminders: </a:t>
            </a:r>
          </a:p>
          <a:p>
            <a:pPr marL="302066" indent="-181240" defTabSz="966612">
              <a:spcBef>
                <a:spcPts val="634"/>
              </a:spcBef>
              <a:buSzPts val="1800"/>
              <a:defRPr/>
            </a:pPr>
            <a:r>
              <a:rPr lang="en-US" dirty="0"/>
              <a:t>Safety is the first priority.</a:t>
            </a:r>
          </a:p>
          <a:p>
            <a:pPr marL="302066" indent="-181240" defTabSz="966612">
              <a:spcBef>
                <a:spcPts val="634"/>
              </a:spcBef>
              <a:buSzPts val="1800"/>
              <a:defRPr/>
            </a:pPr>
            <a:r>
              <a:rPr lang="en-US" dirty="0"/>
              <a:t>These frameworks will help you be strategic in your work and to take action to keep everyone and state property safe.</a:t>
            </a:r>
          </a:p>
          <a:p>
            <a:pPr marL="302066" indent="-181240" defTabSz="966612">
              <a:spcBef>
                <a:spcPts val="634"/>
              </a:spcBef>
              <a:buSzPts val="1800"/>
              <a:defRPr/>
            </a:pPr>
            <a:endParaRPr lang="en-US" dirty="0"/>
          </a:p>
          <a:p>
            <a:pPr marL="120827" indent="0" defTabSz="966612">
              <a:spcBef>
                <a:spcPts val="634"/>
              </a:spcBef>
              <a:buSzPts val="1800"/>
              <a:buNone/>
              <a:defRPr/>
            </a:pPr>
            <a:endParaRPr lang="en-US" dirty="0"/>
          </a:p>
          <a:p>
            <a:pPr marL="120827" indent="0">
              <a:spcBef>
                <a:spcPts val="634"/>
              </a:spcBef>
              <a:buSzPts val="1800"/>
              <a:buNone/>
            </a:pPr>
            <a:endParaRPr dirty="0"/>
          </a:p>
        </p:txBody>
      </p:sp>
    </p:spTree>
    <p:extLst>
      <p:ext uri="{BB962C8B-B14F-4D97-AF65-F5344CB8AC3E}">
        <p14:creationId xmlns:p14="http://schemas.microsoft.com/office/powerpoint/2010/main" val="407865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302066" indent="-181240" defTabSz="966612">
              <a:spcBef>
                <a:spcPts val="634"/>
              </a:spcBef>
              <a:buSzPts val="1800"/>
              <a:defRPr/>
            </a:pPr>
            <a:r>
              <a:rPr lang="en-US" dirty="0"/>
              <a:t>DRM loss control team is available for assistance in all these areas.  Contact us.</a:t>
            </a:r>
          </a:p>
          <a:p>
            <a:pPr marL="302066" indent="-181240" defTabSz="966612">
              <a:spcBef>
                <a:spcPts val="634"/>
              </a:spcBef>
              <a:buSzPts val="1800"/>
              <a:defRPr/>
            </a:pPr>
            <a:r>
              <a:rPr lang="en-US" dirty="0"/>
              <a:t>DRM website has a lot of informational resources and training.</a:t>
            </a:r>
          </a:p>
          <a:p>
            <a:pPr marL="302066" indent="-181240" defTabSz="966612">
              <a:spcBef>
                <a:spcPts val="634"/>
              </a:spcBef>
              <a:buSzPts val="1800"/>
              <a:defRPr/>
            </a:pPr>
            <a:r>
              <a:rPr lang="en-US" dirty="0"/>
              <a:t>Stay tuned for next month’s webinar, part 2 of this series: Risk Mitigation &amp; Risk Tolerance</a:t>
            </a: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718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638963" y="673525"/>
            <a:ext cx="5381625" cy="1514475"/>
          </a:xfrm>
          <a:prstGeom prst="rect">
            <a:avLst/>
          </a:prstGeom>
          <a:noFill/>
          <a:ln>
            <a:noFill/>
          </a:ln>
        </p:spPr>
      </p:pic>
      <p:sp>
        <p:nvSpPr>
          <p:cNvPr id="16" name="Google Shape;16;p2"/>
          <p:cNvSpPr txBox="1">
            <a:spLocks noGrp="1"/>
          </p:cNvSpPr>
          <p:nvPr>
            <p:ph type="subTitle" idx="1"/>
          </p:nvPr>
        </p:nvSpPr>
        <p:spPr>
          <a:xfrm>
            <a:off x="4183350" y="3869900"/>
            <a:ext cx="3198300" cy="947400"/>
          </a:xfrm>
          <a:prstGeom prst="rect">
            <a:avLst/>
          </a:prstGeom>
        </p:spPr>
        <p:txBody>
          <a:bodyPr spcFirstLastPara="1" wrap="square" lIns="91425" tIns="91425" rIns="91425" bIns="91425" anchor="t" anchorCtr="0">
            <a:noAutofit/>
          </a:bodyPr>
          <a:lstStyle>
            <a:lvl1pPr lvl="0" algn="r">
              <a:spcBef>
                <a:spcPts val="600"/>
              </a:spcBef>
              <a:spcAft>
                <a:spcPts val="0"/>
              </a:spcAft>
              <a:buSzPts val="1300"/>
              <a:buNone/>
              <a:defRPr sz="1300" b="1"/>
            </a:lvl1pPr>
            <a:lvl2pPr lvl="1" algn="r">
              <a:spcBef>
                <a:spcPts val="0"/>
              </a:spcBef>
              <a:spcAft>
                <a:spcPts val="0"/>
              </a:spcAft>
              <a:buSzPts val="1300"/>
              <a:buNone/>
              <a:defRPr sz="1300" b="1"/>
            </a:lvl2pPr>
            <a:lvl3pPr lvl="2" algn="r">
              <a:spcBef>
                <a:spcPts val="0"/>
              </a:spcBef>
              <a:spcAft>
                <a:spcPts val="0"/>
              </a:spcAft>
              <a:buSzPts val="1300"/>
              <a:buNone/>
              <a:defRPr sz="1300" b="1"/>
            </a:lvl3pPr>
            <a:lvl4pPr lvl="3" algn="r">
              <a:spcBef>
                <a:spcPts val="0"/>
              </a:spcBef>
              <a:spcAft>
                <a:spcPts val="0"/>
              </a:spcAft>
              <a:buSzPts val="1300"/>
              <a:buNone/>
              <a:defRPr sz="1300" b="1"/>
            </a:lvl4pPr>
            <a:lvl5pPr lvl="4" algn="r">
              <a:spcBef>
                <a:spcPts val="0"/>
              </a:spcBef>
              <a:spcAft>
                <a:spcPts val="0"/>
              </a:spcAft>
              <a:buSzPts val="1300"/>
              <a:buNone/>
              <a:defRPr sz="1300" b="1"/>
            </a:lvl5pPr>
            <a:lvl6pPr lvl="5" algn="r">
              <a:spcBef>
                <a:spcPts val="0"/>
              </a:spcBef>
              <a:spcAft>
                <a:spcPts val="0"/>
              </a:spcAft>
              <a:buSzPts val="1300"/>
              <a:buNone/>
              <a:defRPr sz="1300" b="1"/>
            </a:lvl6pPr>
            <a:lvl7pPr lvl="6" algn="r">
              <a:spcBef>
                <a:spcPts val="0"/>
              </a:spcBef>
              <a:spcAft>
                <a:spcPts val="0"/>
              </a:spcAft>
              <a:buSzPts val="1300"/>
              <a:buNone/>
              <a:defRPr sz="1300" b="1"/>
            </a:lvl7pPr>
            <a:lvl8pPr lvl="7" algn="r">
              <a:spcBef>
                <a:spcPts val="0"/>
              </a:spcBef>
              <a:spcAft>
                <a:spcPts val="0"/>
              </a:spcAft>
              <a:buSzPts val="1300"/>
              <a:buNone/>
              <a:defRPr sz="1300" b="1"/>
            </a:lvl8pPr>
            <a:lvl9pPr lvl="8" algn="r">
              <a:spcBef>
                <a:spcPts val="0"/>
              </a:spcBef>
              <a:spcAft>
                <a:spcPts val="0"/>
              </a:spcAft>
              <a:buSzPts val="1300"/>
              <a:buNone/>
              <a:defRPr sz="1300"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Subhead">
  <p:cSld name="TITLE_1">
    <p:spTree>
      <p:nvGrpSpPr>
        <p:cNvPr id="1" name="Shape 17"/>
        <p:cNvGrpSpPr/>
        <p:nvPr/>
      </p:nvGrpSpPr>
      <p:grpSpPr>
        <a:xfrm>
          <a:off x="0" y="0"/>
          <a:ext cx="0" cy="0"/>
          <a:chOff x="0" y="0"/>
          <a:chExt cx="0" cy="0"/>
        </a:xfrm>
      </p:grpSpPr>
      <p:sp>
        <p:nvSpPr>
          <p:cNvPr id="18" name="Google Shape;18;p3"/>
          <p:cNvSpPr/>
          <p:nvPr/>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300"/>
              <a:buNone/>
              <a:defRPr sz="2300" b="1">
                <a:solidFill>
                  <a:schemeClr val="lt1"/>
                </a:solidFill>
              </a:defRPr>
            </a:lvl1pPr>
            <a:lvl2pPr lvl="1" algn="ctr" rtl="0">
              <a:spcBef>
                <a:spcPts val="0"/>
              </a:spcBef>
              <a:spcAft>
                <a:spcPts val="0"/>
              </a:spcAft>
              <a:buClr>
                <a:schemeClr val="lt1"/>
              </a:buClr>
              <a:buSzPts val="1600"/>
              <a:buNone/>
              <a:defRPr b="1">
                <a:solidFill>
                  <a:schemeClr val="lt1"/>
                </a:solidFill>
              </a:defRPr>
            </a:lvl2pPr>
            <a:lvl3pPr lvl="2" algn="ctr" rtl="0">
              <a:spcBef>
                <a:spcPts val="0"/>
              </a:spcBef>
              <a:spcAft>
                <a:spcPts val="0"/>
              </a:spcAft>
              <a:buClr>
                <a:schemeClr val="lt1"/>
              </a:buClr>
              <a:buSzPts val="16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21" name="Google Shape;21;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222037" y="4133725"/>
            <a:ext cx="780425" cy="78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7" name="Google Shape;37;p5"/>
          <p:cNvSpPr txBox="1">
            <a:spLocks noGrp="1"/>
          </p:cNvSpPr>
          <p:nvPr>
            <p:ph type="body" idx="1"/>
          </p:nvPr>
        </p:nvSpPr>
        <p:spPr>
          <a:xfrm>
            <a:off x="1228875" y="1364925"/>
            <a:ext cx="69435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30200">
              <a:spcBef>
                <a:spcPts val="0"/>
              </a:spcBef>
              <a:spcAft>
                <a:spcPts val="0"/>
              </a:spcAft>
              <a:buClr>
                <a:schemeClr val="dk1"/>
              </a:buClr>
              <a:buSzPts val="1600"/>
              <a:buChar char="○"/>
              <a:defRPr>
                <a:solidFill>
                  <a:schemeClr val="dk1"/>
                </a:solidFill>
              </a:defRPr>
            </a:lvl2pPr>
            <a:lvl3pPr marL="1371600" lvl="2" indent="-330200">
              <a:spcBef>
                <a:spcPts val="0"/>
              </a:spcBef>
              <a:spcAft>
                <a:spcPts val="0"/>
              </a:spcAft>
              <a:buClr>
                <a:schemeClr val="dk1"/>
              </a:buClr>
              <a:buSzPts val="1600"/>
              <a:buChar char="■"/>
              <a:defRPr>
                <a:solidFill>
                  <a:schemeClr val="dk1"/>
                </a:solidFill>
              </a:defRPr>
            </a:lvl3pPr>
            <a:lvl4pPr marL="1828800" lvl="3" indent="-330200">
              <a:spcBef>
                <a:spcPts val="0"/>
              </a:spcBef>
              <a:spcAft>
                <a:spcPts val="0"/>
              </a:spcAft>
              <a:buClr>
                <a:schemeClr val="dk1"/>
              </a:buClr>
              <a:buSzPts val="1600"/>
              <a:buChar char="●"/>
              <a:defRPr>
                <a:solidFill>
                  <a:schemeClr val="dk1"/>
                </a:solidFill>
              </a:defRPr>
            </a:lvl4pPr>
            <a:lvl5pPr marL="2286000" lvl="4" indent="-330200">
              <a:spcBef>
                <a:spcPts val="0"/>
              </a:spcBef>
              <a:spcAft>
                <a:spcPts val="0"/>
              </a:spcAft>
              <a:buClr>
                <a:schemeClr val="dk1"/>
              </a:buClr>
              <a:buSzPts val="1600"/>
              <a:buChar char="○"/>
              <a:defRPr>
                <a:solidFill>
                  <a:schemeClr val="dk1"/>
                </a:solidFill>
              </a:defRPr>
            </a:lvl5pPr>
            <a:lvl6pPr marL="2743200" lvl="5" indent="-330200">
              <a:spcBef>
                <a:spcPts val="0"/>
              </a:spcBef>
              <a:spcAft>
                <a:spcPts val="0"/>
              </a:spcAft>
              <a:buClr>
                <a:schemeClr val="dk1"/>
              </a:buClr>
              <a:buSzPts val="1600"/>
              <a:buChar char="■"/>
              <a:defRPr>
                <a:solidFill>
                  <a:schemeClr val="dk1"/>
                </a:solidFill>
              </a:defRPr>
            </a:lvl6pPr>
            <a:lvl7pPr marL="3200400" lvl="6" indent="-330200">
              <a:spcBef>
                <a:spcPts val="0"/>
              </a:spcBef>
              <a:spcAft>
                <a:spcPts val="0"/>
              </a:spcAft>
              <a:buClr>
                <a:schemeClr val="dk1"/>
              </a:buClr>
              <a:buSzPts val="1600"/>
              <a:buChar char="●"/>
              <a:defRPr>
                <a:solidFill>
                  <a:schemeClr val="dk1"/>
                </a:solidFill>
              </a:defRPr>
            </a:lvl7pPr>
            <a:lvl8pPr marL="3657600" lvl="7" indent="-330200">
              <a:spcBef>
                <a:spcPts val="0"/>
              </a:spcBef>
              <a:spcAft>
                <a:spcPts val="0"/>
              </a:spcAft>
              <a:buClr>
                <a:schemeClr val="dk1"/>
              </a:buClr>
              <a:buSzPts val="1600"/>
              <a:buChar char="○"/>
              <a:defRPr>
                <a:solidFill>
                  <a:schemeClr val="dk1"/>
                </a:solidFill>
              </a:defRPr>
            </a:lvl8pPr>
            <a:lvl9pPr marL="4114800" lvl="8" indent="-330200">
              <a:spcBef>
                <a:spcPts val="0"/>
              </a:spcBef>
              <a:spcAft>
                <a:spcPts val="0"/>
              </a:spcAft>
              <a:buClr>
                <a:schemeClr val="dk1"/>
              </a:buClr>
              <a:buSzPts val="1600"/>
              <a:buChar char="■"/>
              <a:defRPr>
                <a:solidFill>
                  <a:schemeClr val="dk1"/>
                </a:solidFill>
              </a:defRPr>
            </a:lvl9pPr>
          </a:lstStyle>
          <a:p>
            <a:endParaRPr/>
          </a:p>
        </p:txBody>
      </p:sp>
      <p:sp>
        <p:nvSpPr>
          <p:cNvPr id="38" name="Google Shape;38;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a:blip r:embed="rId2">
            <a:alphaModFix/>
          </a:blip>
          <a:stretch>
            <a:fillRect/>
          </a:stretch>
        </p:blipFill>
        <p:spPr>
          <a:xfrm>
            <a:off x="222037" y="4133725"/>
            <a:ext cx="780425" cy="78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Montserrat"/>
              <a:buNone/>
              <a:defRPr sz="3200">
                <a:solidFill>
                  <a:schemeClr val="accent6"/>
                </a:solidFill>
                <a:latin typeface="Montserrat"/>
                <a:ea typeface="Montserrat"/>
                <a:cs typeface="Montserrat"/>
                <a:sym typeface="Montserrat"/>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accent6"/>
              </a:buClr>
              <a:buSzPts val="1600"/>
              <a:buFont typeface="Montserrat"/>
              <a:buChar char="▷"/>
              <a:defRPr sz="1600">
                <a:solidFill>
                  <a:schemeClr val="dk1"/>
                </a:solidFill>
                <a:latin typeface="Montserrat"/>
                <a:ea typeface="Montserrat"/>
                <a:cs typeface="Montserrat"/>
                <a:sym typeface="Montserrat"/>
              </a:defRPr>
            </a:lvl1pPr>
            <a:lvl2pPr marL="914400" lvl="1"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4pPr>
            <a:lvl5pPr marL="2286000" lvl="4"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5pPr>
            <a:lvl6pPr marL="2743200" lvl="5"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6pPr>
            <a:lvl7pPr marL="3200400" lvl="6"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7pPr>
            <a:lvl8pPr marL="3657600" lvl="7"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8pPr>
            <a:lvl9pPr marL="4114800" lvl="8" indent="-330200">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81A459C-3D16-0B57-EEC5-10DDB02FC39B}"/>
            </a:ext>
          </a:extLst>
        </p:cNvPr>
        <p:cNvGrpSpPr/>
        <p:nvPr/>
      </p:nvGrpSpPr>
      <p:grpSpPr>
        <a:xfrm>
          <a:off x="0" y="0"/>
          <a:ext cx="0" cy="0"/>
          <a:chOff x="0" y="0"/>
          <a:chExt cx="0" cy="0"/>
        </a:xfrm>
      </p:grpSpPr>
      <p:sp>
        <p:nvSpPr>
          <p:cNvPr id="126" name="Google Shape;126;p15">
            <a:extLst>
              <a:ext uri="{FF2B5EF4-FFF2-40B4-BE49-F238E27FC236}">
                <a16:creationId xmlns:a16="http://schemas.microsoft.com/office/drawing/2014/main" id="{A9379A0C-257F-2D8B-5DF5-161F9402701F}"/>
              </a:ext>
            </a:extLst>
          </p:cNvPr>
          <p:cNvSpPr txBox="1">
            <a:spLocks noGrp="1"/>
          </p:cNvSpPr>
          <p:nvPr>
            <p:ph type="ctrTitle"/>
          </p:nvPr>
        </p:nvSpPr>
        <p:spPr>
          <a:xfrm>
            <a:off x="645224" y="2762725"/>
            <a:ext cx="8006939" cy="7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Proactive Risk Management </a:t>
            </a:r>
            <a:br>
              <a:rPr lang="en" dirty="0"/>
            </a:br>
            <a:r>
              <a:rPr lang="en" dirty="0"/>
              <a:t>Part 1: Risk Identification &amp; Analysis</a:t>
            </a:r>
            <a:endParaRPr dirty="0"/>
          </a:p>
        </p:txBody>
      </p:sp>
      <p:sp>
        <p:nvSpPr>
          <p:cNvPr id="127" name="Google Shape;127;p15">
            <a:extLst>
              <a:ext uri="{FF2B5EF4-FFF2-40B4-BE49-F238E27FC236}">
                <a16:creationId xmlns:a16="http://schemas.microsoft.com/office/drawing/2014/main" id="{2D21A09D-35C9-57C1-FB81-7FBF07860AD3}"/>
              </a:ext>
            </a:extLst>
          </p:cNvPr>
          <p:cNvSpPr txBox="1">
            <a:spLocks noGrp="1"/>
          </p:cNvSpPr>
          <p:nvPr>
            <p:ph type="subTitle" idx="1"/>
          </p:nvPr>
        </p:nvSpPr>
        <p:spPr>
          <a:xfrm>
            <a:off x="5631150" y="3946100"/>
            <a:ext cx="3198300" cy="9474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dirty="0"/>
              <a:t>Del Brady</a:t>
            </a:r>
            <a:br>
              <a:rPr lang="en" dirty="0"/>
            </a:br>
            <a:r>
              <a:rPr lang="en" dirty="0"/>
              <a:t>DRM Loss Control Manager</a:t>
            </a:r>
            <a:br>
              <a:rPr lang="en" dirty="0"/>
            </a:br>
            <a:r>
              <a:rPr lang="en" dirty="0"/>
              <a:t>April 15, 2026</a:t>
            </a:r>
            <a:endParaRPr dirty="0"/>
          </a:p>
        </p:txBody>
      </p:sp>
    </p:spTree>
    <p:extLst>
      <p:ext uri="{BB962C8B-B14F-4D97-AF65-F5344CB8AC3E}">
        <p14:creationId xmlns:p14="http://schemas.microsoft.com/office/powerpoint/2010/main" val="284517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893699" y="358388"/>
            <a:ext cx="75868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Risk Identification &amp; Analysis – Why?</a:t>
            </a:r>
            <a:endParaRPr dirty="0"/>
          </a:p>
        </p:txBody>
      </p:sp>
      <p:sp>
        <p:nvSpPr>
          <p:cNvPr id="149" name="Google Shape;149;p18"/>
          <p:cNvSpPr txBox="1">
            <a:spLocks noGrp="1"/>
          </p:cNvSpPr>
          <p:nvPr>
            <p:ph type="body" idx="1"/>
          </p:nvPr>
        </p:nvSpPr>
        <p:spPr>
          <a:xfrm>
            <a:off x="1844500" y="1116274"/>
            <a:ext cx="5685272" cy="1090892"/>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Font typeface="+mj-lt"/>
              <a:buAutoNum type="arabicPeriod"/>
            </a:pPr>
            <a:r>
              <a:rPr lang="en-US" dirty="0"/>
              <a:t>Safety for our employees and patrons/customers</a:t>
            </a:r>
          </a:p>
          <a:p>
            <a:pPr marL="457200" lvl="0" indent="-342900" algn="l" rtl="0">
              <a:spcBef>
                <a:spcPts val="600"/>
              </a:spcBef>
              <a:spcAft>
                <a:spcPts val="0"/>
              </a:spcAft>
              <a:buSzPts val="1800"/>
              <a:buFont typeface="+mj-lt"/>
              <a:buAutoNum type="arabicPeriod"/>
            </a:pPr>
            <a:r>
              <a:rPr lang="en-US" dirty="0"/>
              <a:t>Reduce tax dollars spent on claims</a:t>
            </a:r>
          </a:p>
          <a:p>
            <a:pPr marL="457200" lvl="0" indent="-342900" algn="l" rtl="0">
              <a:spcBef>
                <a:spcPts val="600"/>
              </a:spcBef>
              <a:spcAft>
                <a:spcPts val="0"/>
              </a:spcAft>
              <a:buSzPts val="1800"/>
              <a:buFont typeface="+mj-lt"/>
              <a:buAutoNum type="arabicPeriod"/>
            </a:pPr>
            <a:r>
              <a:rPr lang="en-US" dirty="0"/>
              <a:t>Shift from reactive to proactive</a:t>
            </a:r>
          </a:p>
        </p:txBody>
      </p:sp>
      <p:sp>
        <p:nvSpPr>
          <p:cNvPr id="150" name="Google Shape;150;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1026" name="Picture 2">
            <a:extLst>
              <a:ext uri="{FF2B5EF4-FFF2-40B4-BE49-F238E27FC236}">
                <a16:creationId xmlns:a16="http://schemas.microsoft.com/office/drawing/2014/main" id="{11ED3074-AD28-20BB-F646-2B8C6C665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153" y="2303418"/>
            <a:ext cx="4797694" cy="2554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66B6A5A6-9F5A-A0C4-F5BA-56BBDF6349AC}"/>
            </a:ext>
          </a:extLst>
        </p:cNvPr>
        <p:cNvGrpSpPr/>
        <p:nvPr/>
      </p:nvGrpSpPr>
      <p:grpSpPr>
        <a:xfrm>
          <a:off x="0" y="0"/>
          <a:ext cx="0" cy="0"/>
          <a:chOff x="0" y="0"/>
          <a:chExt cx="0" cy="0"/>
        </a:xfrm>
      </p:grpSpPr>
      <p:sp>
        <p:nvSpPr>
          <p:cNvPr id="148" name="Google Shape;148;p18">
            <a:extLst>
              <a:ext uri="{FF2B5EF4-FFF2-40B4-BE49-F238E27FC236}">
                <a16:creationId xmlns:a16="http://schemas.microsoft.com/office/drawing/2014/main" id="{C2C0D2DC-CA40-E85B-0FF4-44971616A564}"/>
              </a:ext>
            </a:extLst>
          </p:cNvPr>
          <p:cNvSpPr txBox="1">
            <a:spLocks noGrp="1"/>
          </p:cNvSpPr>
          <p:nvPr>
            <p:ph type="title"/>
          </p:nvPr>
        </p:nvSpPr>
        <p:spPr>
          <a:xfrm>
            <a:off x="893699" y="197968"/>
            <a:ext cx="758687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Strategic Workload Analysis</a:t>
            </a:r>
            <a:endParaRPr dirty="0"/>
          </a:p>
        </p:txBody>
      </p:sp>
      <p:sp>
        <p:nvSpPr>
          <p:cNvPr id="149" name="Google Shape;149;p18">
            <a:extLst>
              <a:ext uri="{FF2B5EF4-FFF2-40B4-BE49-F238E27FC236}">
                <a16:creationId xmlns:a16="http://schemas.microsoft.com/office/drawing/2014/main" id="{B91B7068-9088-B578-25EC-F557634C1E5E}"/>
              </a:ext>
            </a:extLst>
          </p:cNvPr>
          <p:cNvSpPr txBox="1">
            <a:spLocks noGrp="1"/>
          </p:cNvSpPr>
          <p:nvPr>
            <p:ph type="body" idx="1"/>
          </p:nvPr>
        </p:nvSpPr>
        <p:spPr>
          <a:xfrm>
            <a:off x="1215386" y="883665"/>
            <a:ext cx="6943500" cy="1090892"/>
          </a:xfrm>
          <a:prstGeom prst="rect">
            <a:avLst/>
          </a:prstGeom>
        </p:spPr>
        <p:txBody>
          <a:bodyPr spcFirstLastPara="1" wrap="square" lIns="91425" tIns="91425" rIns="91425" bIns="91425" anchor="t" anchorCtr="0">
            <a:noAutofit/>
          </a:bodyPr>
          <a:lstStyle/>
          <a:p>
            <a:pPr marL="114300" lvl="0" indent="0" algn="ctr" rtl="0">
              <a:spcBef>
                <a:spcPts val="600"/>
              </a:spcBef>
              <a:spcAft>
                <a:spcPts val="0"/>
              </a:spcAft>
              <a:buSzPts val="1800"/>
              <a:buNone/>
            </a:pPr>
            <a:r>
              <a:rPr lang="en-US" dirty="0"/>
              <a:t>Are you spending your time and efforts strategically?</a:t>
            </a:r>
          </a:p>
        </p:txBody>
      </p:sp>
      <p:sp>
        <p:nvSpPr>
          <p:cNvPr id="150" name="Google Shape;150;p18">
            <a:extLst>
              <a:ext uri="{FF2B5EF4-FFF2-40B4-BE49-F238E27FC236}">
                <a16:creationId xmlns:a16="http://schemas.microsoft.com/office/drawing/2014/main" id="{891E82DA-9B31-6F86-8E7C-56EABC9D8804}"/>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aphicFrame>
        <p:nvGraphicFramePr>
          <p:cNvPr id="2" name="Table 1">
            <a:extLst>
              <a:ext uri="{FF2B5EF4-FFF2-40B4-BE49-F238E27FC236}">
                <a16:creationId xmlns:a16="http://schemas.microsoft.com/office/drawing/2014/main" id="{892E1DAF-6349-1769-CC54-9EB2024D8F57}"/>
              </a:ext>
            </a:extLst>
          </p:cNvPr>
          <p:cNvGraphicFramePr>
            <a:graphicFrameLocks noGrp="1"/>
          </p:cNvGraphicFramePr>
          <p:nvPr>
            <p:extLst>
              <p:ext uri="{D42A27DB-BD31-4B8C-83A1-F6EECF244321}">
                <p14:modId xmlns:p14="http://schemas.microsoft.com/office/powerpoint/2010/main" val="3102502570"/>
              </p:ext>
            </p:extLst>
          </p:nvPr>
        </p:nvGraphicFramePr>
        <p:xfrm>
          <a:off x="1524000" y="1791027"/>
          <a:ext cx="6096000" cy="306171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59517087"/>
                    </a:ext>
                  </a:extLst>
                </a:gridCol>
                <a:gridCol w="3048000">
                  <a:extLst>
                    <a:ext uri="{9D8B030D-6E8A-4147-A177-3AD203B41FA5}">
                      <a16:colId xmlns:a16="http://schemas.microsoft.com/office/drawing/2014/main" val="707667381"/>
                    </a:ext>
                  </a:extLst>
                </a:gridCol>
              </a:tblGrid>
              <a:tr h="1530855">
                <a:tc>
                  <a:txBody>
                    <a:bodyPr/>
                    <a:lstStyle/>
                    <a:p>
                      <a:pPr marL="285750" indent="-285750" algn="l">
                        <a:buFont typeface="Arial" panose="020B0604020202020204" pitchFamily="34" charset="0"/>
                        <a:buChar char="•"/>
                      </a:pPr>
                      <a:r>
                        <a:rPr lang="en-US" sz="1800" b="1" dirty="0">
                          <a:solidFill>
                            <a:srgbClr val="000000"/>
                          </a:solidFill>
                          <a:latin typeface="Montserrat" panose="00000500000000000000" pitchFamily="2" charset="0"/>
                        </a:rPr>
                        <a:t>Emergencies</a:t>
                      </a:r>
                    </a:p>
                    <a:p>
                      <a:pPr marL="285750" indent="-285750" algn="l">
                        <a:buFont typeface="Arial" panose="020B0604020202020204" pitchFamily="34" charset="0"/>
                        <a:buChar char="•"/>
                      </a:pPr>
                      <a:r>
                        <a:rPr lang="en-US" sz="1800" b="1" dirty="0">
                          <a:solidFill>
                            <a:srgbClr val="000000"/>
                          </a:solidFill>
                          <a:latin typeface="Montserrat" panose="00000500000000000000" pitchFamily="2" charset="0"/>
                        </a:rPr>
                        <a:t>Project deadlines</a:t>
                      </a:r>
                    </a:p>
                    <a:p>
                      <a:pPr marL="285750" indent="-285750" algn="l">
                        <a:buFont typeface="Arial" panose="020B0604020202020204" pitchFamily="34" charset="0"/>
                        <a:buChar char="•"/>
                      </a:pPr>
                      <a:r>
                        <a:rPr lang="en-US" sz="1800" b="1" dirty="0">
                          <a:solidFill>
                            <a:srgbClr val="000000"/>
                          </a:solidFill>
                          <a:latin typeface="Montserrat" panose="00000500000000000000" pitchFamily="2" charset="0"/>
                        </a:rPr>
                        <a:t>Last-minute tasks</a:t>
                      </a:r>
                    </a:p>
                  </a:txBody>
                  <a:tcPr anchor="ctr">
                    <a:solidFill>
                      <a:srgbClr val="FFFF00"/>
                    </a:solidFill>
                  </a:tcPr>
                </a:tc>
                <a:tc>
                  <a:txBody>
                    <a:bodyPr/>
                    <a:lstStyle/>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Prevention </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Strategic planning</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Skills development</a:t>
                      </a:r>
                    </a:p>
                    <a:p>
                      <a:pPr marL="285750" indent="-285750">
                        <a:buFont typeface="Arial" panose="020B0604020202020204" pitchFamily="34" charset="0"/>
                        <a:buChar char="•"/>
                      </a:pPr>
                      <a:endParaRPr lang="en-US" sz="1400" b="1" dirty="0">
                        <a:solidFill>
                          <a:srgbClr val="000000"/>
                        </a:solidFill>
                        <a:latin typeface="Montserrat" panose="00000500000000000000" pitchFamily="2" charset="0"/>
                      </a:endParaRPr>
                    </a:p>
                  </a:txBody>
                  <a:tcPr anchor="ctr">
                    <a:solidFill>
                      <a:srgbClr val="00B050"/>
                    </a:solidFill>
                  </a:tcPr>
                </a:tc>
                <a:extLst>
                  <a:ext uri="{0D108BD9-81ED-4DB2-BD59-A6C34878D82A}">
                    <a16:rowId xmlns:a16="http://schemas.microsoft.com/office/drawing/2014/main" val="2676306327"/>
                  </a:ext>
                </a:extLst>
              </a:tr>
              <a:tr h="1530855">
                <a:tc>
                  <a:txBody>
                    <a:bodyPr/>
                    <a:lstStyle/>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Some phone calls</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Some emails</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Some meetings</a:t>
                      </a:r>
                    </a:p>
                  </a:txBody>
                  <a:tcPr anchor="ctr">
                    <a:solidFill>
                      <a:schemeClr val="bg2"/>
                    </a:solidFill>
                  </a:tcPr>
                </a:tc>
                <a:tc>
                  <a:txBody>
                    <a:bodyPr/>
                    <a:lstStyle/>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Busy work</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Escape activities</a:t>
                      </a:r>
                    </a:p>
                    <a:p>
                      <a:pPr marL="285750" indent="-285750">
                        <a:buFont typeface="Arial" panose="020B0604020202020204" pitchFamily="34" charset="0"/>
                        <a:buChar char="•"/>
                      </a:pPr>
                      <a:r>
                        <a:rPr lang="en-US" sz="1800" b="1" dirty="0">
                          <a:solidFill>
                            <a:srgbClr val="000000"/>
                          </a:solidFill>
                          <a:latin typeface="Montserrat" panose="00000500000000000000" pitchFamily="2" charset="0"/>
                        </a:rPr>
                        <a:t>Low-impact tasks</a:t>
                      </a:r>
                    </a:p>
                  </a:txBody>
                  <a:tcPr anchor="ctr">
                    <a:solidFill>
                      <a:srgbClr val="FF0000"/>
                    </a:solidFill>
                  </a:tcPr>
                </a:tc>
                <a:extLst>
                  <a:ext uri="{0D108BD9-81ED-4DB2-BD59-A6C34878D82A}">
                    <a16:rowId xmlns:a16="http://schemas.microsoft.com/office/drawing/2014/main" val="2572140120"/>
                  </a:ext>
                </a:extLst>
              </a:tr>
            </a:tbl>
          </a:graphicData>
        </a:graphic>
      </p:graphicFrame>
      <p:grpSp>
        <p:nvGrpSpPr>
          <p:cNvPr id="9" name="Group 8">
            <a:extLst>
              <a:ext uri="{FF2B5EF4-FFF2-40B4-BE49-F238E27FC236}">
                <a16:creationId xmlns:a16="http://schemas.microsoft.com/office/drawing/2014/main" id="{848054EC-CDC9-6B72-50FB-DA17B869F8B2}"/>
              </a:ext>
            </a:extLst>
          </p:cNvPr>
          <p:cNvGrpSpPr/>
          <p:nvPr/>
        </p:nvGrpSpPr>
        <p:grpSpPr>
          <a:xfrm>
            <a:off x="1215802" y="1491916"/>
            <a:ext cx="5890311" cy="3634294"/>
            <a:chOff x="1215802" y="1491916"/>
            <a:chExt cx="5890311" cy="3634294"/>
          </a:xfrm>
        </p:grpSpPr>
        <p:sp>
          <p:nvSpPr>
            <p:cNvPr id="5" name="TextBox 4">
              <a:extLst>
                <a:ext uri="{FF2B5EF4-FFF2-40B4-BE49-F238E27FC236}">
                  <a16:creationId xmlns:a16="http://schemas.microsoft.com/office/drawing/2014/main" id="{FEA7D802-F099-009D-F3FF-36C9E175FABF}"/>
                </a:ext>
              </a:extLst>
            </p:cNvPr>
            <p:cNvSpPr txBox="1"/>
            <p:nvPr/>
          </p:nvSpPr>
          <p:spPr>
            <a:xfrm>
              <a:off x="1997242" y="1491916"/>
              <a:ext cx="2021305" cy="400110"/>
            </a:xfrm>
            <a:prstGeom prst="rect">
              <a:avLst/>
            </a:prstGeom>
            <a:noFill/>
          </p:spPr>
          <p:txBody>
            <a:bodyPr wrap="square" rtlCol="0">
              <a:spAutoFit/>
            </a:bodyPr>
            <a:lstStyle/>
            <a:p>
              <a:pPr algn="ctr"/>
              <a:r>
                <a:rPr lang="en-US" sz="2000" b="1" dirty="0"/>
                <a:t>URGENT</a:t>
              </a:r>
            </a:p>
          </p:txBody>
        </p:sp>
        <p:sp>
          <p:nvSpPr>
            <p:cNvPr id="6" name="TextBox 5">
              <a:extLst>
                <a:ext uri="{FF2B5EF4-FFF2-40B4-BE49-F238E27FC236}">
                  <a16:creationId xmlns:a16="http://schemas.microsoft.com/office/drawing/2014/main" id="{083871E5-A3D2-10D7-9EEA-6B29B121013B}"/>
                </a:ext>
              </a:extLst>
            </p:cNvPr>
            <p:cNvSpPr txBox="1"/>
            <p:nvPr/>
          </p:nvSpPr>
          <p:spPr>
            <a:xfrm>
              <a:off x="5084808" y="1491916"/>
              <a:ext cx="2021305" cy="400110"/>
            </a:xfrm>
            <a:prstGeom prst="rect">
              <a:avLst/>
            </a:prstGeom>
            <a:noFill/>
          </p:spPr>
          <p:txBody>
            <a:bodyPr wrap="square" rtlCol="0">
              <a:spAutoFit/>
            </a:bodyPr>
            <a:lstStyle/>
            <a:p>
              <a:pPr algn="ctr"/>
              <a:r>
                <a:rPr lang="en-US" sz="2000" b="1" dirty="0"/>
                <a:t>NOT URGENT</a:t>
              </a:r>
            </a:p>
          </p:txBody>
        </p:sp>
        <p:sp>
          <p:nvSpPr>
            <p:cNvPr id="7" name="TextBox 6">
              <a:extLst>
                <a:ext uri="{FF2B5EF4-FFF2-40B4-BE49-F238E27FC236}">
                  <a16:creationId xmlns:a16="http://schemas.microsoft.com/office/drawing/2014/main" id="{FC131AA9-430A-2E2F-2FEF-E60744E0040B}"/>
                </a:ext>
              </a:extLst>
            </p:cNvPr>
            <p:cNvSpPr txBox="1"/>
            <p:nvPr/>
          </p:nvSpPr>
          <p:spPr>
            <a:xfrm rot="16200000">
              <a:off x="389815" y="2360958"/>
              <a:ext cx="2021305" cy="369332"/>
            </a:xfrm>
            <a:prstGeom prst="rect">
              <a:avLst/>
            </a:prstGeom>
            <a:noFill/>
          </p:spPr>
          <p:txBody>
            <a:bodyPr wrap="square" rtlCol="0">
              <a:spAutoFit/>
            </a:bodyPr>
            <a:lstStyle/>
            <a:p>
              <a:pPr algn="ctr"/>
              <a:r>
                <a:rPr lang="en-US" sz="1800" b="1" dirty="0"/>
                <a:t>HIGH VALUE</a:t>
              </a:r>
            </a:p>
          </p:txBody>
        </p:sp>
        <p:sp>
          <p:nvSpPr>
            <p:cNvPr id="8" name="TextBox 7">
              <a:extLst>
                <a:ext uri="{FF2B5EF4-FFF2-40B4-BE49-F238E27FC236}">
                  <a16:creationId xmlns:a16="http://schemas.microsoft.com/office/drawing/2014/main" id="{B2207CF3-B5C8-B46E-1C89-E0BA71FD2F84}"/>
                </a:ext>
              </a:extLst>
            </p:cNvPr>
            <p:cNvSpPr txBox="1"/>
            <p:nvPr/>
          </p:nvSpPr>
          <p:spPr>
            <a:xfrm rot="16200000">
              <a:off x="389815" y="3930892"/>
              <a:ext cx="2021305" cy="369332"/>
            </a:xfrm>
            <a:prstGeom prst="rect">
              <a:avLst/>
            </a:prstGeom>
            <a:noFill/>
          </p:spPr>
          <p:txBody>
            <a:bodyPr wrap="square" rtlCol="0">
              <a:spAutoFit/>
            </a:bodyPr>
            <a:lstStyle/>
            <a:p>
              <a:pPr algn="ctr"/>
              <a:r>
                <a:rPr lang="en-US" sz="1800" b="1" dirty="0"/>
                <a:t>LOW VALUE</a:t>
              </a:r>
            </a:p>
          </p:txBody>
        </p:sp>
      </p:grpSp>
    </p:spTree>
    <p:extLst>
      <p:ext uri="{BB962C8B-B14F-4D97-AF65-F5344CB8AC3E}">
        <p14:creationId xmlns:p14="http://schemas.microsoft.com/office/powerpoint/2010/main" val="41146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67F2A6B3-C7CD-0D03-A666-5729F96A8410}"/>
            </a:ext>
          </a:extLst>
        </p:cNvPr>
        <p:cNvGrpSpPr/>
        <p:nvPr/>
      </p:nvGrpSpPr>
      <p:grpSpPr>
        <a:xfrm>
          <a:off x="0" y="0"/>
          <a:ext cx="0" cy="0"/>
          <a:chOff x="0" y="0"/>
          <a:chExt cx="0" cy="0"/>
        </a:xfrm>
      </p:grpSpPr>
      <p:sp>
        <p:nvSpPr>
          <p:cNvPr id="148" name="Google Shape;148;p18">
            <a:extLst>
              <a:ext uri="{FF2B5EF4-FFF2-40B4-BE49-F238E27FC236}">
                <a16:creationId xmlns:a16="http://schemas.microsoft.com/office/drawing/2014/main" id="{F731ABA3-B91B-BDB2-8F42-AB276A3FADFE}"/>
              </a:ext>
            </a:extLst>
          </p:cNvPr>
          <p:cNvSpPr txBox="1">
            <a:spLocks noGrp="1"/>
          </p:cNvSpPr>
          <p:nvPr>
            <p:ph type="title"/>
          </p:nvPr>
        </p:nvSpPr>
        <p:spPr>
          <a:xfrm>
            <a:off x="893699" y="358388"/>
            <a:ext cx="758687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Likelihood? Severity?</a:t>
            </a:r>
            <a:endParaRPr dirty="0"/>
          </a:p>
        </p:txBody>
      </p:sp>
      <p:sp>
        <p:nvSpPr>
          <p:cNvPr id="149" name="Google Shape;149;p18">
            <a:extLst>
              <a:ext uri="{FF2B5EF4-FFF2-40B4-BE49-F238E27FC236}">
                <a16:creationId xmlns:a16="http://schemas.microsoft.com/office/drawing/2014/main" id="{30C2BB43-EB0F-9B3A-2D64-BA9F25E99DBB}"/>
              </a:ext>
            </a:extLst>
          </p:cNvPr>
          <p:cNvSpPr txBox="1">
            <a:spLocks noGrp="1"/>
          </p:cNvSpPr>
          <p:nvPr>
            <p:ph type="body" idx="1"/>
          </p:nvPr>
        </p:nvSpPr>
        <p:spPr>
          <a:xfrm>
            <a:off x="2133258" y="1003980"/>
            <a:ext cx="5107757" cy="1090892"/>
          </a:xfrm>
          <a:prstGeom prst="rect">
            <a:avLst/>
          </a:prstGeom>
        </p:spPr>
        <p:txBody>
          <a:bodyPr spcFirstLastPara="1" wrap="square" lIns="91425" tIns="91425" rIns="91425" bIns="91425" anchor="t" anchorCtr="0">
            <a:noAutofit/>
          </a:bodyPr>
          <a:lstStyle/>
          <a:p>
            <a:r>
              <a:rPr lang="en-US" dirty="0"/>
              <a:t>Framework for proactive risk identification</a:t>
            </a:r>
          </a:p>
          <a:p>
            <a:r>
              <a:rPr lang="en-US" dirty="0"/>
              <a:t>In many cases, you already know the “what”</a:t>
            </a:r>
          </a:p>
        </p:txBody>
      </p:sp>
      <p:sp>
        <p:nvSpPr>
          <p:cNvPr id="150" name="Google Shape;150;p18">
            <a:extLst>
              <a:ext uri="{FF2B5EF4-FFF2-40B4-BE49-F238E27FC236}">
                <a16:creationId xmlns:a16="http://schemas.microsoft.com/office/drawing/2014/main" id="{D495DBF5-AAA9-4606-0CF1-9131A6CF8E09}"/>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9" name="Picture 8">
            <a:extLst>
              <a:ext uri="{FF2B5EF4-FFF2-40B4-BE49-F238E27FC236}">
                <a16:creationId xmlns:a16="http://schemas.microsoft.com/office/drawing/2014/main" id="{6DAE1644-6606-20A8-82FE-73F9B3B3D7C5}"/>
              </a:ext>
            </a:extLst>
          </p:cNvPr>
          <p:cNvPicPr>
            <a:picLocks noChangeAspect="1"/>
          </p:cNvPicPr>
          <p:nvPr/>
        </p:nvPicPr>
        <p:blipFill>
          <a:blip r:embed="rId3"/>
          <a:srcRect t="24490"/>
          <a:stretch>
            <a:fillRect/>
          </a:stretch>
        </p:blipFill>
        <p:spPr>
          <a:xfrm>
            <a:off x="1616407" y="1844993"/>
            <a:ext cx="5911185" cy="2869342"/>
          </a:xfrm>
          <a:prstGeom prst="rect">
            <a:avLst/>
          </a:prstGeom>
        </p:spPr>
      </p:pic>
    </p:spTree>
    <p:extLst>
      <p:ext uri="{BB962C8B-B14F-4D97-AF65-F5344CB8AC3E}">
        <p14:creationId xmlns:p14="http://schemas.microsoft.com/office/powerpoint/2010/main" val="33029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F8278802-DF03-CDAE-A3ED-1BE22212041F}"/>
            </a:ext>
          </a:extLst>
        </p:cNvPr>
        <p:cNvGrpSpPr/>
        <p:nvPr/>
      </p:nvGrpSpPr>
      <p:grpSpPr>
        <a:xfrm>
          <a:off x="0" y="0"/>
          <a:ext cx="0" cy="0"/>
          <a:chOff x="0" y="0"/>
          <a:chExt cx="0" cy="0"/>
        </a:xfrm>
      </p:grpSpPr>
      <p:sp>
        <p:nvSpPr>
          <p:cNvPr id="148" name="Google Shape;148;p18">
            <a:extLst>
              <a:ext uri="{FF2B5EF4-FFF2-40B4-BE49-F238E27FC236}">
                <a16:creationId xmlns:a16="http://schemas.microsoft.com/office/drawing/2014/main" id="{2B6AC9E9-8D93-B9D0-E430-C8B62B11D29C}"/>
              </a:ext>
            </a:extLst>
          </p:cNvPr>
          <p:cNvSpPr txBox="1">
            <a:spLocks noGrp="1"/>
          </p:cNvSpPr>
          <p:nvPr>
            <p:ph type="title"/>
          </p:nvPr>
        </p:nvSpPr>
        <p:spPr>
          <a:xfrm>
            <a:off x="778563" y="358388"/>
            <a:ext cx="758687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Likelihood? Severity?</a:t>
            </a:r>
            <a:endParaRPr dirty="0"/>
          </a:p>
        </p:txBody>
      </p:sp>
      <p:sp>
        <p:nvSpPr>
          <p:cNvPr id="149" name="Google Shape;149;p18">
            <a:extLst>
              <a:ext uri="{FF2B5EF4-FFF2-40B4-BE49-F238E27FC236}">
                <a16:creationId xmlns:a16="http://schemas.microsoft.com/office/drawing/2014/main" id="{1AAE2FD2-F2F9-0C18-B6AA-3E61AE37AF3D}"/>
              </a:ext>
            </a:extLst>
          </p:cNvPr>
          <p:cNvSpPr txBox="1">
            <a:spLocks noGrp="1"/>
          </p:cNvSpPr>
          <p:nvPr>
            <p:ph type="body" idx="1"/>
          </p:nvPr>
        </p:nvSpPr>
        <p:spPr>
          <a:xfrm>
            <a:off x="148803" y="951605"/>
            <a:ext cx="8846395" cy="528365"/>
          </a:xfrm>
          <a:prstGeom prst="rect">
            <a:avLst/>
          </a:prstGeom>
        </p:spPr>
        <p:txBody>
          <a:bodyPr spcFirstLastPara="1" wrap="square" lIns="91425" tIns="91425" rIns="91425" bIns="91425" anchor="t" anchorCtr="0">
            <a:noAutofit/>
          </a:bodyPr>
          <a:lstStyle/>
          <a:p>
            <a:pPr marL="114300" indent="0">
              <a:buNone/>
            </a:pPr>
            <a:r>
              <a:rPr lang="en-US" dirty="0"/>
              <a:t>How likely is the risk you identified, and how severe would the consequences be?</a:t>
            </a:r>
          </a:p>
        </p:txBody>
      </p:sp>
      <p:sp>
        <p:nvSpPr>
          <p:cNvPr id="150" name="Google Shape;150;p18">
            <a:extLst>
              <a:ext uri="{FF2B5EF4-FFF2-40B4-BE49-F238E27FC236}">
                <a16:creationId xmlns:a16="http://schemas.microsoft.com/office/drawing/2014/main" id="{95CDF631-0652-205B-A49F-CF980D6DBD74}"/>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aphicFrame>
        <p:nvGraphicFramePr>
          <p:cNvPr id="5" name="Table 4">
            <a:extLst>
              <a:ext uri="{FF2B5EF4-FFF2-40B4-BE49-F238E27FC236}">
                <a16:creationId xmlns:a16="http://schemas.microsoft.com/office/drawing/2014/main" id="{425AA460-5B31-AED1-3AD3-FAD774A6745F}"/>
              </a:ext>
            </a:extLst>
          </p:cNvPr>
          <p:cNvGraphicFramePr>
            <a:graphicFrameLocks noGrp="1"/>
          </p:cNvGraphicFramePr>
          <p:nvPr>
            <p:extLst>
              <p:ext uri="{D42A27DB-BD31-4B8C-83A1-F6EECF244321}">
                <p14:modId xmlns:p14="http://schemas.microsoft.com/office/powerpoint/2010/main" val="737041270"/>
              </p:ext>
            </p:extLst>
          </p:nvPr>
        </p:nvGraphicFramePr>
        <p:xfrm>
          <a:off x="687095" y="1657775"/>
          <a:ext cx="7769811" cy="2225040"/>
        </p:xfrm>
        <a:graphic>
          <a:graphicData uri="http://schemas.openxmlformats.org/drawingml/2006/table">
            <a:tbl>
              <a:tblPr firstRow="1" bandRow="1">
                <a:tableStyleId>{5C22544A-7EE6-4342-B048-85BDC9FD1C3A}</a:tableStyleId>
              </a:tblPr>
              <a:tblGrid>
                <a:gridCol w="1073609">
                  <a:extLst>
                    <a:ext uri="{9D8B030D-6E8A-4147-A177-3AD203B41FA5}">
                      <a16:colId xmlns:a16="http://schemas.microsoft.com/office/drawing/2014/main" val="2709845324"/>
                    </a:ext>
                  </a:extLst>
                </a:gridCol>
                <a:gridCol w="1549346">
                  <a:extLst>
                    <a:ext uri="{9D8B030D-6E8A-4147-A177-3AD203B41FA5}">
                      <a16:colId xmlns:a16="http://schemas.microsoft.com/office/drawing/2014/main" val="4291705579"/>
                    </a:ext>
                  </a:extLst>
                </a:gridCol>
                <a:gridCol w="1062640">
                  <a:extLst>
                    <a:ext uri="{9D8B030D-6E8A-4147-A177-3AD203B41FA5}">
                      <a16:colId xmlns:a16="http://schemas.microsoft.com/office/drawing/2014/main" val="1658567879"/>
                    </a:ext>
                  </a:extLst>
                </a:gridCol>
                <a:gridCol w="1403334">
                  <a:extLst>
                    <a:ext uri="{9D8B030D-6E8A-4147-A177-3AD203B41FA5}">
                      <a16:colId xmlns:a16="http://schemas.microsoft.com/office/drawing/2014/main" val="663565633"/>
                    </a:ext>
                  </a:extLst>
                </a:gridCol>
                <a:gridCol w="1082867">
                  <a:extLst>
                    <a:ext uri="{9D8B030D-6E8A-4147-A177-3AD203B41FA5}">
                      <a16:colId xmlns:a16="http://schemas.microsoft.com/office/drawing/2014/main" val="3205416137"/>
                    </a:ext>
                  </a:extLst>
                </a:gridCol>
                <a:gridCol w="1598015">
                  <a:extLst>
                    <a:ext uri="{9D8B030D-6E8A-4147-A177-3AD203B41FA5}">
                      <a16:colId xmlns:a16="http://schemas.microsoft.com/office/drawing/2014/main" val="1862537816"/>
                    </a:ext>
                  </a:extLst>
                </a:gridCol>
              </a:tblGrid>
              <a:tr h="370840">
                <a:tc>
                  <a:txBody>
                    <a:bodyPr/>
                    <a:lstStyle/>
                    <a:p>
                      <a:r>
                        <a:rPr lang="en-US" sz="1600" b="1" dirty="0">
                          <a:solidFill>
                            <a:srgbClr val="000000"/>
                          </a:solidFill>
                          <a:latin typeface="Montserrat" panose="00000500000000000000" pitchFamily="2" charset="0"/>
                        </a:rPr>
                        <a:t>Certain</a:t>
                      </a:r>
                    </a:p>
                  </a:txBody>
                  <a:tcPr>
                    <a:solidFill>
                      <a:schemeClr val="bg1">
                        <a:lumMod val="85000"/>
                      </a:schemeClr>
                    </a:solidFill>
                  </a:tcPr>
                </a:tc>
                <a:tc>
                  <a:txBody>
                    <a:bodyPr/>
                    <a:lstStyle/>
                    <a:p>
                      <a:pPr algn="ctr"/>
                      <a:r>
                        <a:rPr lang="en-US" b="0" dirty="0">
                          <a:solidFill>
                            <a:srgbClr val="000000"/>
                          </a:solidFill>
                          <a:latin typeface="Montserrat" panose="00000500000000000000" pitchFamily="2" charset="0"/>
                        </a:rPr>
                        <a:t>Low</a:t>
                      </a:r>
                    </a:p>
                  </a:txBody>
                  <a:tcPr>
                    <a:solidFill>
                      <a:srgbClr val="66FF66"/>
                    </a:solidFill>
                  </a:tcPr>
                </a:tc>
                <a:tc>
                  <a:txBody>
                    <a:bodyPr/>
                    <a:lstStyle/>
                    <a:p>
                      <a:pPr algn="ctr"/>
                      <a:r>
                        <a:rPr lang="en-US" b="0" dirty="0">
                          <a:solidFill>
                            <a:srgbClr val="000000"/>
                          </a:solidFill>
                          <a:latin typeface="Montserrat" panose="00000500000000000000" pitchFamily="2" charset="0"/>
                        </a:rPr>
                        <a:t>Moderate</a:t>
                      </a:r>
                    </a:p>
                  </a:txBody>
                  <a:tcPr>
                    <a:solidFill>
                      <a:srgbClr val="FFFF00"/>
                    </a:solidFill>
                  </a:tcPr>
                </a:tc>
                <a:tc>
                  <a:txBody>
                    <a:bodyPr/>
                    <a:lstStyle/>
                    <a:p>
                      <a:pPr algn="ctr"/>
                      <a:r>
                        <a:rPr lang="en-US" b="0" dirty="0">
                          <a:solidFill>
                            <a:srgbClr val="000000"/>
                          </a:solidFill>
                          <a:latin typeface="Montserrat" panose="00000500000000000000" pitchFamily="2" charset="0"/>
                        </a:rPr>
                        <a:t>High</a:t>
                      </a:r>
                    </a:p>
                  </a:txBody>
                  <a:tcPr>
                    <a:solidFill>
                      <a:schemeClr val="accent5"/>
                    </a:solidFill>
                  </a:tcPr>
                </a:tc>
                <a:tc>
                  <a:txBody>
                    <a:bodyPr/>
                    <a:lstStyle/>
                    <a:p>
                      <a:pPr algn="ctr"/>
                      <a:r>
                        <a:rPr lang="en-US" b="0" dirty="0">
                          <a:solidFill>
                            <a:srgbClr val="000000"/>
                          </a:solidFill>
                          <a:latin typeface="Montserrat" panose="00000500000000000000" pitchFamily="2" charset="0"/>
                        </a:rPr>
                        <a:t>Extreme</a:t>
                      </a:r>
                    </a:p>
                  </a:txBody>
                  <a:tcPr>
                    <a:solidFill>
                      <a:srgbClr val="FF0000"/>
                    </a:solidFill>
                  </a:tcPr>
                </a:tc>
                <a:tc>
                  <a:txBody>
                    <a:bodyPr/>
                    <a:lstStyle/>
                    <a:p>
                      <a:pPr algn="ctr"/>
                      <a:r>
                        <a:rPr lang="en-US" b="0" dirty="0">
                          <a:solidFill>
                            <a:srgbClr val="000000"/>
                          </a:solidFill>
                          <a:latin typeface="Montserrat" panose="00000500000000000000" pitchFamily="2" charset="0"/>
                        </a:rPr>
                        <a:t>Extreme</a:t>
                      </a:r>
                    </a:p>
                  </a:txBody>
                  <a:tcPr>
                    <a:solidFill>
                      <a:srgbClr val="FF0000"/>
                    </a:solidFill>
                  </a:tcPr>
                </a:tc>
                <a:extLst>
                  <a:ext uri="{0D108BD9-81ED-4DB2-BD59-A6C34878D82A}">
                    <a16:rowId xmlns:a16="http://schemas.microsoft.com/office/drawing/2014/main" val="564623258"/>
                  </a:ext>
                </a:extLst>
              </a:tr>
              <a:tr h="370840">
                <a:tc>
                  <a:txBody>
                    <a:bodyPr/>
                    <a:lstStyle/>
                    <a:p>
                      <a:r>
                        <a:rPr lang="en-US" sz="1600" b="1" dirty="0">
                          <a:solidFill>
                            <a:srgbClr val="000000"/>
                          </a:solidFill>
                          <a:latin typeface="Montserrat" panose="00000500000000000000" pitchFamily="2" charset="0"/>
                        </a:rPr>
                        <a:t>Likely</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tc>
                  <a:txBody>
                    <a:bodyPr/>
                    <a:lstStyle/>
                    <a:p>
                      <a:pPr algn="ctr"/>
                      <a:r>
                        <a:rPr lang="en-US" b="0" dirty="0">
                          <a:solidFill>
                            <a:srgbClr val="000000"/>
                          </a:solidFill>
                          <a:latin typeface="Montserrat" panose="00000500000000000000" pitchFamily="2" charset="0"/>
                        </a:rPr>
                        <a:t>High</a:t>
                      </a:r>
                    </a:p>
                  </a:txBody>
                  <a:tcPr>
                    <a:solidFill>
                      <a:schemeClr val="accent5"/>
                    </a:solidFill>
                  </a:tcPr>
                </a:tc>
                <a:tc>
                  <a:txBody>
                    <a:bodyPr/>
                    <a:lstStyle/>
                    <a:p>
                      <a:pPr algn="ctr"/>
                      <a:r>
                        <a:rPr lang="en-US" b="0" dirty="0">
                          <a:solidFill>
                            <a:srgbClr val="000000"/>
                          </a:solidFill>
                          <a:latin typeface="Montserrat" panose="00000500000000000000" pitchFamily="2" charset="0"/>
                        </a:rPr>
                        <a:t>High</a:t>
                      </a:r>
                    </a:p>
                  </a:txBody>
                  <a:tcPr>
                    <a:solidFill>
                      <a:schemeClr val="accent5"/>
                    </a:solidFill>
                  </a:tcPr>
                </a:tc>
                <a:tc>
                  <a:txBody>
                    <a:bodyPr/>
                    <a:lstStyle/>
                    <a:p>
                      <a:pPr algn="ctr"/>
                      <a:r>
                        <a:rPr lang="en-US" b="0" dirty="0">
                          <a:solidFill>
                            <a:srgbClr val="000000"/>
                          </a:solidFill>
                          <a:latin typeface="Montserrat" panose="00000500000000000000" pitchFamily="2" charset="0"/>
                        </a:rPr>
                        <a:t>Extreme</a:t>
                      </a:r>
                    </a:p>
                  </a:txBody>
                  <a:tcPr>
                    <a:solidFill>
                      <a:srgbClr val="FF0000"/>
                    </a:solidFill>
                  </a:tcPr>
                </a:tc>
                <a:extLst>
                  <a:ext uri="{0D108BD9-81ED-4DB2-BD59-A6C34878D82A}">
                    <a16:rowId xmlns:a16="http://schemas.microsoft.com/office/drawing/2014/main" val="4010525692"/>
                  </a:ext>
                </a:extLst>
              </a:tr>
              <a:tr h="370840">
                <a:tc>
                  <a:txBody>
                    <a:bodyPr/>
                    <a:lstStyle/>
                    <a:p>
                      <a:r>
                        <a:rPr lang="en-US" sz="1600" b="1" dirty="0">
                          <a:solidFill>
                            <a:srgbClr val="000000"/>
                          </a:solidFill>
                          <a:latin typeface="Montserrat" panose="00000500000000000000" pitchFamily="2" charset="0"/>
                        </a:rPr>
                        <a:t>Possible</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tc>
                  <a:txBody>
                    <a:bodyPr/>
                    <a:lstStyle/>
                    <a:p>
                      <a:pPr algn="ctr"/>
                      <a:r>
                        <a:rPr lang="en-US" b="0" dirty="0">
                          <a:solidFill>
                            <a:srgbClr val="000000"/>
                          </a:solidFill>
                          <a:latin typeface="Montserrat" panose="00000500000000000000" pitchFamily="2" charset="0"/>
                        </a:rPr>
                        <a:t>High</a:t>
                      </a:r>
                    </a:p>
                  </a:txBody>
                  <a:tcPr>
                    <a:solidFill>
                      <a:schemeClr val="accent5"/>
                    </a:solidFill>
                  </a:tcPr>
                </a:tc>
                <a:tc>
                  <a:txBody>
                    <a:bodyPr/>
                    <a:lstStyle/>
                    <a:p>
                      <a:pPr algn="ctr"/>
                      <a:r>
                        <a:rPr lang="en-US" b="0" dirty="0">
                          <a:solidFill>
                            <a:srgbClr val="000000"/>
                          </a:solidFill>
                          <a:latin typeface="Montserrat" panose="00000500000000000000" pitchFamily="2" charset="0"/>
                        </a:rPr>
                        <a:t>High</a:t>
                      </a:r>
                    </a:p>
                  </a:txBody>
                  <a:tcPr>
                    <a:solidFill>
                      <a:schemeClr val="accent5"/>
                    </a:solidFill>
                  </a:tcPr>
                </a:tc>
                <a:extLst>
                  <a:ext uri="{0D108BD9-81ED-4DB2-BD59-A6C34878D82A}">
                    <a16:rowId xmlns:a16="http://schemas.microsoft.com/office/drawing/2014/main" val="2468462878"/>
                  </a:ext>
                </a:extLst>
              </a:tr>
              <a:tr h="370840">
                <a:tc>
                  <a:txBody>
                    <a:bodyPr/>
                    <a:lstStyle/>
                    <a:p>
                      <a:r>
                        <a:rPr lang="en-US" sz="1600" b="1" dirty="0">
                          <a:solidFill>
                            <a:srgbClr val="000000"/>
                          </a:solidFill>
                          <a:latin typeface="Montserrat" panose="00000500000000000000" pitchFamily="2" charset="0"/>
                        </a:rPr>
                        <a:t>Unlikely</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latin typeface="Montserrat" panose="00000500000000000000" pitchFamily="2" charset="0"/>
                          <a:ea typeface="+mn-ea"/>
                          <a:cs typeface="+mn-cs"/>
                          <a:sym typeface="Arial"/>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Moderate</a:t>
                      </a:r>
                    </a:p>
                  </a:txBody>
                  <a:tcPr>
                    <a:solidFill>
                      <a:srgbClr val="FFFF00"/>
                    </a:solidFill>
                  </a:tcPr>
                </a:tc>
                <a:extLst>
                  <a:ext uri="{0D108BD9-81ED-4DB2-BD59-A6C34878D82A}">
                    <a16:rowId xmlns:a16="http://schemas.microsoft.com/office/drawing/2014/main" val="2601485816"/>
                  </a:ext>
                </a:extLst>
              </a:tr>
              <a:tr h="370840">
                <a:tc>
                  <a:txBody>
                    <a:bodyPr/>
                    <a:lstStyle/>
                    <a:p>
                      <a:r>
                        <a:rPr lang="en-US" sz="1600" b="1" dirty="0">
                          <a:solidFill>
                            <a:srgbClr val="000000"/>
                          </a:solidFill>
                          <a:latin typeface="Montserrat" panose="00000500000000000000" pitchFamily="2" charset="0"/>
                        </a:rPr>
                        <a:t>Rare</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rgbClr val="000000"/>
                          </a:solidFill>
                          <a:latin typeface="Montserrat" panose="00000500000000000000" pitchFamily="2" charset="0"/>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latin typeface="Montserrat" panose="00000500000000000000" pitchFamily="2" charset="0"/>
                          <a:ea typeface="+mn-ea"/>
                          <a:cs typeface="+mn-cs"/>
                          <a:sym typeface="Arial"/>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latin typeface="Montserrat" panose="00000500000000000000" pitchFamily="2" charset="0"/>
                          <a:ea typeface="+mn-ea"/>
                          <a:cs typeface="+mn-cs"/>
                          <a:sym typeface="Arial"/>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latin typeface="Montserrat" panose="00000500000000000000" pitchFamily="2" charset="0"/>
                          <a:ea typeface="+mn-ea"/>
                          <a:cs typeface="+mn-cs"/>
                          <a:sym typeface="Arial"/>
                        </a:rPr>
                        <a:t>Low</a:t>
                      </a: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latin typeface="Montserrat" panose="00000500000000000000" pitchFamily="2" charset="0"/>
                          <a:ea typeface="+mn-ea"/>
                          <a:cs typeface="+mn-cs"/>
                          <a:sym typeface="Arial"/>
                        </a:rPr>
                        <a:t>Low</a:t>
                      </a:r>
                    </a:p>
                  </a:txBody>
                  <a:tcPr>
                    <a:solidFill>
                      <a:srgbClr val="66FF66"/>
                    </a:solidFill>
                  </a:tcPr>
                </a:tc>
                <a:extLst>
                  <a:ext uri="{0D108BD9-81ED-4DB2-BD59-A6C34878D82A}">
                    <a16:rowId xmlns:a16="http://schemas.microsoft.com/office/drawing/2014/main" val="4032702179"/>
                  </a:ext>
                </a:extLst>
              </a:tr>
              <a:tr h="370840">
                <a:tc>
                  <a:txBody>
                    <a:bodyPr/>
                    <a:lstStyle/>
                    <a:p>
                      <a:endParaRPr lang="en-US" dirty="0"/>
                    </a:p>
                  </a:txBody>
                  <a:tcPr>
                    <a:solidFill>
                      <a:schemeClr val="bg1"/>
                    </a:solidFill>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rgbClr val="000000"/>
                          </a:solidFill>
                          <a:latin typeface="Montserrat" panose="00000500000000000000" pitchFamily="2" charset="0"/>
                          <a:ea typeface="+mn-ea"/>
                          <a:cs typeface="+mn-cs"/>
                          <a:sym typeface="Arial"/>
                        </a:rPr>
                        <a:t>Insignificant</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rgbClr val="000000"/>
                          </a:solidFill>
                          <a:latin typeface="Montserrat" panose="00000500000000000000" pitchFamily="2" charset="0"/>
                          <a:ea typeface="+mn-ea"/>
                          <a:cs typeface="+mn-cs"/>
                          <a:sym typeface="Arial"/>
                        </a:rPr>
                        <a:t>Minor</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rgbClr val="000000"/>
                          </a:solidFill>
                          <a:latin typeface="Montserrat" panose="00000500000000000000" pitchFamily="2" charset="0"/>
                          <a:ea typeface="+mn-ea"/>
                          <a:cs typeface="+mn-cs"/>
                          <a:sym typeface="Arial"/>
                        </a:rPr>
                        <a:t>Significant</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rgbClr val="000000"/>
                          </a:solidFill>
                          <a:latin typeface="Montserrat" panose="00000500000000000000" pitchFamily="2" charset="0"/>
                          <a:ea typeface="+mn-ea"/>
                          <a:cs typeface="+mn-cs"/>
                          <a:sym typeface="Arial"/>
                        </a:rPr>
                        <a:t>Major</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rgbClr val="000000"/>
                          </a:solidFill>
                          <a:latin typeface="Montserrat" panose="00000500000000000000" pitchFamily="2" charset="0"/>
                          <a:ea typeface="+mn-ea"/>
                          <a:cs typeface="+mn-cs"/>
                          <a:sym typeface="Arial"/>
                        </a:rPr>
                        <a:t>Catastrophic</a:t>
                      </a:r>
                    </a:p>
                  </a:txBody>
                  <a:tcPr/>
                </a:tc>
                <a:extLst>
                  <a:ext uri="{0D108BD9-81ED-4DB2-BD59-A6C34878D82A}">
                    <a16:rowId xmlns:a16="http://schemas.microsoft.com/office/drawing/2014/main" val="920849128"/>
                  </a:ext>
                </a:extLst>
              </a:tr>
            </a:tbl>
          </a:graphicData>
        </a:graphic>
      </p:graphicFrame>
      <p:grpSp>
        <p:nvGrpSpPr>
          <p:cNvPr id="2" name="Group 1">
            <a:extLst>
              <a:ext uri="{FF2B5EF4-FFF2-40B4-BE49-F238E27FC236}">
                <a16:creationId xmlns:a16="http://schemas.microsoft.com/office/drawing/2014/main" id="{C5101BDB-6D30-D7ED-FC4C-151A32E3CDE1}"/>
              </a:ext>
            </a:extLst>
          </p:cNvPr>
          <p:cNvGrpSpPr/>
          <p:nvPr/>
        </p:nvGrpSpPr>
        <p:grpSpPr>
          <a:xfrm>
            <a:off x="244988" y="1859375"/>
            <a:ext cx="5322096" cy="2463085"/>
            <a:chOff x="488834" y="1859375"/>
            <a:chExt cx="5322096" cy="2463085"/>
          </a:xfrm>
        </p:grpSpPr>
        <p:sp>
          <p:nvSpPr>
            <p:cNvPr id="6" name="Google Shape;149;p18">
              <a:extLst>
                <a:ext uri="{FF2B5EF4-FFF2-40B4-BE49-F238E27FC236}">
                  <a16:creationId xmlns:a16="http://schemas.microsoft.com/office/drawing/2014/main" id="{95B3FF1A-AA6C-84D5-A028-9EB439D9A412}"/>
                </a:ext>
              </a:extLst>
            </p:cNvPr>
            <p:cNvSpPr txBox="1">
              <a:spLocks/>
            </p:cNvSpPr>
            <p:nvPr/>
          </p:nvSpPr>
          <p:spPr>
            <a:xfrm rot="16200000">
              <a:off x="18172" y="2330037"/>
              <a:ext cx="1469689" cy="528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Montserrat"/>
                <a:buChar char="▷"/>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9pPr>
            </a:lstStyle>
            <a:p>
              <a:pPr marL="114300" indent="0">
                <a:buFont typeface="Montserrat"/>
                <a:buNone/>
              </a:pPr>
              <a:r>
                <a:rPr lang="en-US" b="1" u="sng" dirty="0">
                  <a:solidFill>
                    <a:srgbClr val="000000"/>
                  </a:solidFill>
                </a:rPr>
                <a:t>Likelihood</a:t>
              </a:r>
            </a:p>
          </p:txBody>
        </p:sp>
        <p:sp>
          <p:nvSpPr>
            <p:cNvPr id="7" name="Google Shape;149;p18">
              <a:extLst>
                <a:ext uri="{FF2B5EF4-FFF2-40B4-BE49-F238E27FC236}">
                  <a16:creationId xmlns:a16="http://schemas.microsoft.com/office/drawing/2014/main" id="{EACA2050-2E11-F6E6-98E7-845E08AC1839}"/>
                </a:ext>
              </a:extLst>
            </p:cNvPr>
            <p:cNvSpPr txBox="1">
              <a:spLocks/>
            </p:cNvSpPr>
            <p:nvPr/>
          </p:nvSpPr>
          <p:spPr>
            <a:xfrm>
              <a:off x="4572000" y="3794095"/>
              <a:ext cx="1238930" cy="528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Montserrat"/>
                <a:buChar char="▷"/>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9pPr>
            </a:lstStyle>
            <a:p>
              <a:pPr marL="114300" indent="0">
                <a:buFont typeface="Montserrat"/>
                <a:buNone/>
              </a:pPr>
              <a:r>
                <a:rPr lang="en-US" b="1" u="sng" dirty="0">
                  <a:solidFill>
                    <a:srgbClr val="000000"/>
                  </a:solidFill>
                </a:rPr>
                <a:t>Severity</a:t>
              </a:r>
            </a:p>
          </p:txBody>
        </p:sp>
      </p:grpSp>
    </p:spTree>
    <p:extLst>
      <p:ext uri="{BB962C8B-B14F-4D97-AF65-F5344CB8AC3E}">
        <p14:creationId xmlns:p14="http://schemas.microsoft.com/office/powerpoint/2010/main" val="252438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CA75E3EE-7677-B316-E2F1-10E38DACF6C1}"/>
            </a:ext>
          </a:extLst>
        </p:cNvPr>
        <p:cNvGrpSpPr/>
        <p:nvPr/>
      </p:nvGrpSpPr>
      <p:grpSpPr>
        <a:xfrm>
          <a:off x="0" y="0"/>
          <a:ext cx="0" cy="0"/>
          <a:chOff x="0" y="0"/>
          <a:chExt cx="0" cy="0"/>
        </a:xfrm>
      </p:grpSpPr>
      <p:sp>
        <p:nvSpPr>
          <p:cNvPr id="148" name="Google Shape;148;p18">
            <a:extLst>
              <a:ext uri="{FF2B5EF4-FFF2-40B4-BE49-F238E27FC236}">
                <a16:creationId xmlns:a16="http://schemas.microsoft.com/office/drawing/2014/main" id="{19468775-DC07-EADA-38B9-7BFFE70700CD}"/>
              </a:ext>
            </a:extLst>
          </p:cNvPr>
          <p:cNvSpPr txBox="1">
            <a:spLocks noGrp="1"/>
          </p:cNvSpPr>
          <p:nvPr>
            <p:ph type="title"/>
          </p:nvPr>
        </p:nvSpPr>
        <p:spPr>
          <a:xfrm>
            <a:off x="893699" y="358388"/>
            <a:ext cx="758687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Risk Identification &amp; Analysis</a:t>
            </a:r>
            <a:endParaRPr dirty="0"/>
          </a:p>
        </p:txBody>
      </p:sp>
      <p:sp>
        <p:nvSpPr>
          <p:cNvPr id="149" name="Google Shape;149;p18">
            <a:extLst>
              <a:ext uri="{FF2B5EF4-FFF2-40B4-BE49-F238E27FC236}">
                <a16:creationId xmlns:a16="http://schemas.microsoft.com/office/drawing/2014/main" id="{4C339997-E5D1-A0B0-C5EA-72B959C3DAB5}"/>
              </a:ext>
            </a:extLst>
          </p:cNvPr>
          <p:cNvSpPr txBox="1">
            <a:spLocks noGrp="1"/>
          </p:cNvSpPr>
          <p:nvPr>
            <p:ph type="body" idx="1"/>
          </p:nvPr>
        </p:nvSpPr>
        <p:spPr>
          <a:xfrm>
            <a:off x="3110027" y="1116274"/>
            <a:ext cx="3154219" cy="1090892"/>
          </a:xfrm>
          <a:prstGeom prst="rect">
            <a:avLst/>
          </a:prstGeom>
        </p:spPr>
        <p:txBody>
          <a:bodyPr spcFirstLastPara="1" wrap="square" lIns="91425" tIns="91425" rIns="91425" bIns="91425" anchor="t" anchorCtr="0">
            <a:noAutofit/>
          </a:bodyPr>
          <a:lstStyle/>
          <a:p>
            <a:pPr>
              <a:buFont typeface="+mj-lt"/>
              <a:buAutoNum type="arabicPeriod"/>
            </a:pPr>
            <a:r>
              <a:rPr lang="en-US" dirty="0"/>
              <a:t>Safety is the top priority</a:t>
            </a:r>
          </a:p>
          <a:p>
            <a:pPr marL="457200" lvl="0" indent="-342900" algn="l" rtl="0">
              <a:spcBef>
                <a:spcPts val="600"/>
              </a:spcBef>
              <a:spcAft>
                <a:spcPts val="0"/>
              </a:spcAft>
              <a:buSzPts val="1800"/>
              <a:buFont typeface="+mj-lt"/>
              <a:buAutoNum type="arabicPeriod"/>
            </a:pPr>
            <a:r>
              <a:rPr lang="en-US" dirty="0"/>
              <a:t>Strategic framework</a:t>
            </a:r>
          </a:p>
          <a:p>
            <a:pPr marL="114300" lvl="0" indent="0" algn="l" rtl="0">
              <a:spcBef>
                <a:spcPts val="600"/>
              </a:spcBef>
              <a:spcAft>
                <a:spcPts val="0"/>
              </a:spcAft>
              <a:buSzPts val="1800"/>
              <a:buNone/>
            </a:pPr>
            <a:endParaRPr lang="en-US" dirty="0"/>
          </a:p>
        </p:txBody>
      </p:sp>
      <p:sp>
        <p:nvSpPr>
          <p:cNvPr id="150" name="Google Shape;150;p18">
            <a:extLst>
              <a:ext uri="{FF2B5EF4-FFF2-40B4-BE49-F238E27FC236}">
                <a16:creationId xmlns:a16="http://schemas.microsoft.com/office/drawing/2014/main" id="{9ECFD8C3-8F9A-32E0-C92B-D06FFB355223}"/>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Picture 4">
            <a:extLst>
              <a:ext uri="{FF2B5EF4-FFF2-40B4-BE49-F238E27FC236}">
                <a16:creationId xmlns:a16="http://schemas.microsoft.com/office/drawing/2014/main" id="{2BAF7928-B1A6-E26D-1CD1-E9A9CC58EA00}"/>
              </a:ext>
            </a:extLst>
          </p:cNvPr>
          <p:cNvPicPr>
            <a:picLocks noChangeAspect="1"/>
          </p:cNvPicPr>
          <p:nvPr/>
        </p:nvPicPr>
        <p:blipFill>
          <a:blip r:embed="rId3"/>
          <a:stretch>
            <a:fillRect/>
          </a:stretch>
        </p:blipFill>
        <p:spPr>
          <a:xfrm>
            <a:off x="1249428" y="2263976"/>
            <a:ext cx="3106783" cy="2330087"/>
          </a:xfrm>
          <a:prstGeom prst="rect">
            <a:avLst/>
          </a:prstGeom>
        </p:spPr>
      </p:pic>
      <p:pic>
        <p:nvPicPr>
          <p:cNvPr id="1028" name="Picture 4" descr="A picture containing outdoor, stone&#10;&#10;AI-generated content may be incorrect.">
            <a:extLst>
              <a:ext uri="{FF2B5EF4-FFF2-40B4-BE49-F238E27FC236}">
                <a16:creationId xmlns:a16="http://schemas.microsoft.com/office/drawing/2014/main" id="{A1327B4E-24D3-F5BA-8F63-8927BDD376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67" t="10497" r="21134" b="25503"/>
          <a:stretch>
            <a:fillRect/>
          </a:stretch>
        </p:blipFill>
        <p:spPr bwMode="auto">
          <a:xfrm>
            <a:off x="4998719" y="2263976"/>
            <a:ext cx="2564330" cy="233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5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ctrTitle"/>
          </p:nvPr>
        </p:nvSpPr>
        <p:spPr>
          <a:xfrm>
            <a:off x="685800" y="-34125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chemeClr val="accent4">
                    <a:lumMod val="60000"/>
                    <a:lumOff val="40000"/>
                  </a:schemeClr>
                </a:solidFill>
              </a:rPr>
              <a:t>We’re Here To Support You!</a:t>
            </a:r>
            <a:endParaRPr b="1" dirty="0">
              <a:solidFill>
                <a:schemeClr val="accent4">
                  <a:lumMod val="60000"/>
                  <a:lumOff val="40000"/>
                </a:schemeClr>
              </a:solidFill>
            </a:endParaRPr>
          </a:p>
        </p:txBody>
      </p:sp>
      <p:sp>
        <p:nvSpPr>
          <p:cNvPr id="6" name="Google Shape;221;p28">
            <a:extLst>
              <a:ext uri="{FF2B5EF4-FFF2-40B4-BE49-F238E27FC236}">
                <a16:creationId xmlns:a16="http://schemas.microsoft.com/office/drawing/2014/main" id="{98ACB9E0-AD3C-91D9-CB54-73449A37A6F1}"/>
              </a:ext>
            </a:extLst>
          </p:cNvPr>
          <p:cNvSpPr txBox="1">
            <a:spLocks/>
          </p:cNvSpPr>
          <p:nvPr/>
        </p:nvSpPr>
        <p:spPr>
          <a:xfrm>
            <a:off x="960071" y="967761"/>
            <a:ext cx="2368335"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Del Brady</a:t>
            </a:r>
          </a:p>
          <a:p>
            <a:pPr marL="0" indent="0"/>
            <a:r>
              <a:rPr lang="de-DE" dirty="0"/>
              <a:t>delbrady@utah.gov</a:t>
            </a:r>
          </a:p>
        </p:txBody>
      </p:sp>
      <p:sp>
        <p:nvSpPr>
          <p:cNvPr id="7" name="Google Shape;221;p28">
            <a:extLst>
              <a:ext uri="{FF2B5EF4-FFF2-40B4-BE49-F238E27FC236}">
                <a16:creationId xmlns:a16="http://schemas.microsoft.com/office/drawing/2014/main" id="{BE741EDD-0460-0E16-8EC4-51AA31AF8E21}"/>
              </a:ext>
            </a:extLst>
          </p:cNvPr>
          <p:cNvSpPr txBox="1">
            <a:spLocks/>
          </p:cNvSpPr>
          <p:nvPr/>
        </p:nvSpPr>
        <p:spPr>
          <a:xfrm>
            <a:off x="3301333" y="967761"/>
            <a:ext cx="2430329"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Karen Peterson</a:t>
            </a:r>
          </a:p>
          <a:p>
            <a:pPr marL="0" indent="0"/>
            <a:r>
              <a:rPr lang="de-DE" dirty="0"/>
              <a:t>karenpeterson@utah.gov</a:t>
            </a:r>
          </a:p>
        </p:txBody>
      </p:sp>
      <p:sp>
        <p:nvSpPr>
          <p:cNvPr id="8" name="Google Shape;221;p28">
            <a:extLst>
              <a:ext uri="{FF2B5EF4-FFF2-40B4-BE49-F238E27FC236}">
                <a16:creationId xmlns:a16="http://schemas.microsoft.com/office/drawing/2014/main" id="{23BE586A-94AE-A58F-16B3-AA26D646239B}"/>
              </a:ext>
            </a:extLst>
          </p:cNvPr>
          <p:cNvSpPr txBox="1">
            <a:spLocks/>
          </p:cNvSpPr>
          <p:nvPr/>
        </p:nvSpPr>
        <p:spPr>
          <a:xfrm>
            <a:off x="3301333" y="2333876"/>
            <a:ext cx="2042871"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Ed Rappleye</a:t>
            </a:r>
          </a:p>
          <a:p>
            <a:pPr marL="0" indent="0"/>
            <a:r>
              <a:rPr lang="de-DE" dirty="0"/>
              <a:t>erappleye@utah.gov</a:t>
            </a:r>
          </a:p>
        </p:txBody>
      </p:sp>
      <p:sp>
        <p:nvSpPr>
          <p:cNvPr id="9" name="Google Shape;221;p28">
            <a:extLst>
              <a:ext uri="{FF2B5EF4-FFF2-40B4-BE49-F238E27FC236}">
                <a16:creationId xmlns:a16="http://schemas.microsoft.com/office/drawing/2014/main" id="{1981BA8E-CE5A-7E22-FD4F-4036B06C6F86}"/>
              </a:ext>
            </a:extLst>
          </p:cNvPr>
          <p:cNvSpPr txBox="1">
            <a:spLocks/>
          </p:cNvSpPr>
          <p:nvPr/>
        </p:nvSpPr>
        <p:spPr>
          <a:xfrm>
            <a:off x="3301333" y="1650818"/>
            <a:ext cx="2205604"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Ron Boshard</a:t>
            </a:r>
          </a:p>
          <a:p>
            <a:pPr marL="0" indent="0"/>
            <a:r>
              <a:rPr lang="de-DE" dirty="0"/>
              <a:t>ronboshard@utah.gov</a:t>
            </a:r>
          </a:p>
        </p:txBody>
      </p:sp>
      <p:sp>
        <p:nvSpPr>
          <p:cNvPr id="10" name="Google Shape;221;p28">
            <a:extLst>
              <a:ext uri="{FF2B5EF4-FFF2-40B4-BE49-F238E27FC236}">
                <a16:creationId xmlns:a16="http://schemas.microsoft.com/office/drawing/2014/main" id="{C95E6788-F690-B590-E093-DBFFD1C3A539}"/>
              </a:ext>
            </a:extLst>
          </p:cNvPr>
          <p:cNvSpPr txBox="1">
            <a:spLocks/>
          </p:cNvSpPr>
          <p:nvPr/>
        </p:nvSpPr>
        <p:spPr>
          <a:xfrm>
            <a:off x="960071" y="1605599"/>
            <a:ext cx="2042871"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Byungju Yoo</a:t>
            </a:r>
          </a:p>
          <a:p>
            <a:pPr marL="0" indent="0"/>
            <a:r>
              <a:rPr lang="de-DE" dirty="0"/>
              <a:t>byoo@utah.gov</a:t>
            </a:r>
          </a:p>
        </p:txBody>
      </p:sp>
      <p:sp>
        <p:nvSpPr>
          <p:cNvPr id="11" name="Google Shape;221;p28">
            <a:extLst>
              <a:ext uri="{FF2B5EF4-FFF2-40B4-BE49-F238E27FC236}">
                <a16:creationId xmlns:a16="http://schemas.microsoft.com/office/drawing/2014/main" id="{3655CCA3-4642-E543-8C3E-1B3E2B0B8CA8}"/>
              </a:ext>
            </a:extLst>
          </p:cNvPr>
          <p:cNvSpPr txBox="1">
            <a:spLocks/>
          </p:cNvSpPr>
          <p:nvPr/>
        </p:nvSpPr>
        <p:spPr>
          <a:xfrm>
            <a:off x="960071" y="2288656"/>
            <a:ext cx="2042871"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Michelle Beus</a:t>
            </a:r>
          </a:p>
          <a:p>
            <a:pPr marL="0" indent="0"/>
            <a:r>
              <a:rPr lang="de-DE" dirty="0"/>
              <a:t>mcbeus@utah.gov</a:t>
            </a:r>
          </a:p>
        </p:txBody>
      </p:sp>
      <p:sp>
        <p:nvSpPr>
          <p:cNvPr id="13" name="TextBox 12">
            <a:extLst>
              <a:ext uri="{FF2B5EF4-FFF2-40B4-BE49-F238E27FC236}">
                <a16:creationId xmlns:a16="http://schemas.microsoft.com/office/drawing/2014/main" id="{595859F8-DB88-9A6A-5191-04476EFFBD6A}"/>
              </a:ext>
            </a:extLst>
          </p:cNvPr>
          <p:cNvSpPr txBox="1"/>
          <p:nvPr/>
        </p:nvSpPr>
        <p:spPr>
          <a:xfrm>
            <a:off x="1784595" y="3519309"/>
            <a:ext cx="5574559" cy="400110"/>
          </a:xfrm>
          <a:prstGeom prst="rect">
            <a:avLst/>
          </a:prstGeom>
          <a:noFill/>
        </p:spPr>
        <p:txBody>
          <a:bodyPr wrap="square">
            <a:spAutoFit/>
          </a:bodyPr>
          <a:lstStyle/>
          <a:p>
            <a:r>
              <a:rPr lang="en-US" sz="2000" b="1" dirty="0">
                <a:solidFill>
                  <a:schemeClr val="accent4">
                    <a:lumMod val="60000"/>
                    <a:lumOff val="40000"/>
                  </a:schemeClr>
                </a:solidFill>
                <a:latin typeface="Montserrat" panose="00000500000000000000" pitchFamily="2" charset="0"/>
              </a:rPr>
              <a:t>https://risk.utah.gov/tools-resources/</a:t>
            </a:r>
          </a:p>
        </p:txBody>
      </p:sp>
      <p:sp>
        <p:nvSpPr>
          <p:cNvPr id="16" name="Google Shape;221;p28">
            <a:extLst>
              <a:ext uri="{FF2B5EF4-FFF2-40B4-BE49-F238E27FC236}">
                <a16:creationId xmlns:a16="http://schemas.microsoft.com/office/drawing/2014/main" id="{936170BE-507B-0ED9-300B-2D9FE1176197}"/>
              </a:ext>
            </a:extLst>
          </p:cNvPr>
          <p:cNvSpPr txBox="1">
            <a:spLocks/>
          </p:cNvSpPr>
          <p:nvPr/>
        </p:nvSpPr>
        <p:spPr>
          <a:xfrm>
            <a:off x="6072055" y="1650818"/>
            <a:ext cx="2314091"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300"/>
              <a:buFont typeface="Montserrat"/>
              <a:buNone/>
              <a:defRPr sz="2300" b="1" i="0" u="none" strike="noStrike" cap="none">
                <a:solidFill>
                  <a:schemeClr val="lt1"/>
                </a:solidFill>
                <a:latin typeface="Montserrat"/>
                <a:ea typeface="Montserrat"/>
                <a:cs typeface="Montserrat"/>
                <a:sym typeface="Montserrat"/>
              </a:defRPr>
            </a:lvl1pPr>
            <a:lvl2pPr marL="914400" marR="0" lvl="1" indent="-330200" algn="ctr" rtl="0">
              <a:lnSpc>
                <a:spcPct val="100000"/>
              </a:lnSpc>
              <a:spcBef>
                <a:spcPts val="0"/>
              </a:spcBef>
              <a:spcAft>
                <a:spcPts val="0"/>
              </a:spcAft>
              <a:buClr>
                <a:schemeClr val="lt1"/>
              </a:buClr>
              <a:buSzPts val="1600"/>
              <a:buFont typeface="Montserrat"/>
              <a:buNone/>
              <a:defRPr sz="1600" b="1" i="0" u="none" strike="noStrike" cap="none">
                <a:solidFill>
                  <a:schemeClr val="lt1"/>
                </a:solidFill>
                <a:latin typeface="Montserrat"/>
                <a:ea typeface="Montserrat"/>
                <a:cs typeface="Montserrat"/>
                <a:sym typeface="Montserrat"/>
              </a:defRPr>
            </a:lvl2pPr>
            <a:lvl3pPr marL="1371600" marR="0" lvl="2" indent="-330200" algn="ctr" rtl="0">
              <a:lnSpc>
                <a:spcPct val="100000"/>
              </a:lnSpc>
              <a:spcBef>
                <a:spcPts val="0"/>
              </a:spcBef>
              <a:spcAft>
                <a:spcPts val="0"/>
              </a:spcAft>
              <a:buClr>
                <a:schemeClr val="lt1"/>
              </a:buClr>
              <a:buSzPts val="1600"/>
              <a:buFont typeface="Montserrat"/>
              <a:buNone/>
              <a:defRPr sz="1600" b="1" i="0" u="none" strike="noStrike" cap="none">
                <a:solidFill>
                  <a:schemeClr val="lt1"/>
                </a:solidFill>
                <a:latin typeface="Montserrat"/>
                <a:ea typeface="Montserrat"/>
                <a:cs typeface="Montserrat"/>
                <a:sym typeface="Montserrat"/>
              </a:defRPr>
            </a:lvl3pPr>
            <a:lvl4pPr marL="1828800" marR="0" lvl="3"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4pPr>
            <a:lvl5pPr marL="2286000" marR="0" lvl="4"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5pPr>
            <a:lvl6pPr marL="2743200" marR="0" lvl="5"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6pPr>
            <a:lvl7pPr marL="3200400" marR="0" lvl="6"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7pPr>
            <a:lvl8pPr marL="3657600" marR="0" lvl="7"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8pPr>
            <a:lvl9pPr marL="4114800" marR="0" lvl="8" indent="-330200" algn="ctr" rtl="0">
              <a:lnSpc>
                <a:spcPct val="100000"/>
              </a:lnSpc>
              <a:spcBef>
                <a:spcPts val="0"/>
              </a:spcBef>
              <a:spcAft>
                <a:spcPts val="0"/>
              </a:spcAft>
              <a:buClr>
                <a:schemeClr val="lt1"/>
              </a:buClr>
              <a:buSzPts val="2400"/>
              <a:buFont typeface="Montserrat"/>
              <a:buNone/>
              <a:defRPr sz="2400" b="1" i="0" u="none" strike="noStrike" cap="none">
                <a:solidFill>
                  <a:schemeClr val="lt1"/>
                </a:solidFill>
                <a:latin typeface="Montserrat"/>
                <a:ea typeface="Montserrat"/>
                <a:cs typeface="Montserrat"/>
                <a:sym typeface="Montserrat"/>
              </a:defRPr>
            </a:lvl9pPr>
          </a:lstStyle>
          <a:p>
            <a:pPr marL="0" indent="0" algn="l">
              <a:spcBef>
                <a:spcPts val="600"/>
              </a:spcBef>
            </a:pPr>
            <a:r>
              <a:rPr lang="de-DE" sz="1300"/>
              <a:t>Wesley Whittington</a:t>
            </a:r>
          </a:p>
          <a:p>
            <a:pPr marL="0" indent="0" algn="l">
              <a:spcBef>
                <a:spcPts val="600"/>
              </a:spcBef>
            </a:pPr>
            <a:r>
              <a:rPr lang="de-DE" sz="1300"/>
              <a:t>wwhittington@utah.gov</a:t>
            </a:r>
            <a:endParaRPr lang="de-DE" sz="1300" dirty="0"/>
          </a:p>
        </p:txBody>
      </p:sp>
      <p:sp>
        <p:nvSpPr>
          <p:cNvPr id="17" name="Google Shape;221;p28">
            <a:extLst>
              <a:ext uri="{FF2B5EF4-FFF2-40B4-BE49-F238E27FC236}">
                <a16:creationId xmlns:a16="http://schemas.microsoft.com/office/drawing/2014/main" id="{D3465342-6B8E-851B-A024-C9918FE7B4B6}"/>
              </a:ext>
            </a:extLst>
          </p:cNvPr>
          <p:cNvSpPr txBox="1">
            <a:spLocks/>
          </p:cNvSpPr>
          <p:nvPr/>
        </p:nvSpPr>
        <p:spPr>
          <a:xfrm>
            <a:off x="6072055" y="967760"/>
            <a:ext cx="2017200" cy="94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300"/>
              <a:buFont typeface="Montserrat"/>
              <a:buNone/>
              <a:defRPr sz="1300" b="1"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300"/>
              <a:buFont typeface="Montserrat"/>
              <a:buNone/>
              <a:defRPr sz="1300" b="1" i="0" u="none" strike="noStrike" cap="none">
                <a:solidFill>
                  <a:schemeClr val="dk1"/>
                </a:solidFill>
                <a:latin typeface="Montserrat"/>
                <a:ea typeface="Montserrat"/>
                <a:cs typeface="Montserrat"/>
                <a:sym typeface="Montserrat"/>
              </a:defRPr>
            </a:lvl9pPr>
          </a:lstStyle>
          <a:p>
            <a:pPr marL="0" indent="0"/>
            <a:r>
              <a:rPr lang="de-DE" dirty="0"/>
              <a:t>Ingrid Manning</a:t>
            </a:r>
          </a:p>
          <a:p>
            <a:pPr marL="0" indent="0"/>
            <a:r>
              <a:rPr lang="de-DE" dirty="0"/>
              <a:t>imanning@utah.gov</a:t>
            </a:r>
          </a:p>
        </p:txBody>
      </p:sp>
      <p:sp>
        <p:nvSpPr>
          <p:cNvPr id="19" name="TextBox 18">
            <a:extLst>
              <a:ext uri="{FF2B5EF4-FFF2-40B4-BE49-F238E27FC236}">
                <a16:creationId xmlns:a16="http://schemas.microsoft.com/office/drawing/2014/main" id="{23823351-8A34-DDD9-4A3E-E32D44F74237}"/>
              </a:ext>
            </a:extLst>
          </p:cNvPr>
          <p:cNvSpPr txBox="1"/>
          <p:nvPr/>
        </p:nvSpPr>
        <p:spPr>
          <a:xfrm>
            <a:off x="960071" y="4279260"/>
            <a:ext cx="4572000" cy="523220"/>
          </a:xfrm>
          <a:prstGeom prst="rect">
            <a:avLst/>
          </a:prstGeom>
          <a:noFill/>
        </p:spPr>
        <p:txBody>
          <a:bodyPr wrap="square">
            <a:spAutoFit/>
          </a:bodyPr>
          <a:lstStyle/>
          <a:p>
            <a:r>
              <a:rPr lang="en-US" b="0" i="0" dirty="0">
                <a:solidFill>
                  <a:srgbClr val="000000"/>
                </a:solidFill>
                <a:effectLst/>
                <a:latin typeface="Montserrat" panose="00000500000000000000" pitchFamily="2" charset="0"/>
              </a:rPr>
              <a:t>Utah Department of Government Operations</a:t>
            </a:r>
            <a:br>
              <a:rPr lang="en-US" dirty="0">
                <a:latin typeface="Montserrat" panose="00000500000000000000" pitchFamily="2" charset="0"/>
              </a:rPr>
            </a:br>
            <a:r>
              <a:rPr lang="en-US" b="0" i="0" dirty="0">
                <a:solidFill>
                  <a:srgbClr val="000000"/>
                </a:solidFill>
                <a:effectLst/>
                <a:latin typeface="Montserrat" panose="00000500000000000000" pitchFamily="2" charset="0"/>
              </a:rPr>
              <a:t>Division of Risk Management</a:t>
            </a:r>
            <a:endParaRPr lang="en-US" dirty="0">
              <a:latin typeface="Montserrat" panose="00000500000000000000" pitchFamily="2" charset="0"/>
            </a:endParaRPr>
          </a:p>
        </p:txBody>
      </p:sp>
    </p:spTree>
  </p:cSld>
  <p:clrMapOvr>
    <a:masterClrMapping/>
  </p:clrMapOvr>
</p:sld>
</file>

<file path=ppt/theme/theme1.xml><?xml version="1.0" encoding="utf-8"?>
<a:theme xmlns:a="http://schemas.openxmlformats.org/drawingml/2006/main" name="Gov Ops 2">
  <a:themeElements>
    <a:clrScheme name="Custom 347">
      <a:dk1>
        <a:srgbClr val="707070"/>
      </a:dk1>
      <a:lt1>
        <a:srgbClr val="FFFFFF"/>
      </a:lt1>
      <a:dk2>
        <a:srgbClr val="5971FF"/>
      </a:dk2>
      <a:lt2>
        <a:srgbClr val="E6E6E6"/>
      </a:lt2>
      <a:accent1>
        <a:srgbClr val="8252FF"/>
      </a:accent1>
      <a:accent2>
        <a:srgbClr val="6BBAFC"/>
      </a:accent2>
      <a:accent3>
        <a:srgbClr val="C72900"/>
      </a:accent3>
      <a:accent4>
        <a:srgbClr val="EF8300"/>
      </a:accent4>
      <a:accent5>
        <a:srgbClr val="EDAD00"/>
      </a:accent5>
      <a:accent6>
        <a:srgbClr val="707070"/>
      </a:accent6>
      <a:hlink>
        <a:srgbClr val="5971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1140</Words>
  <Application>Microsoft Office PowerPoint</Application>
  <PresentationFormat>On-screen Show (16:9)</PresentationFormat>
  <Paragraphs>134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Lato</vt:lpstr>
      <vt:lpstr>Montserrat</vt:lpstr>
      <vt:lpstr>Gov Ops 2</vt:lpstr>
      <vt:lpstr>Proactive Risk Management  Part 1: Risk Identification &amp; Analysis</vt:lpstr>
      <vt:lpstr>Risk Identification &amp; Analysis – Why?</vt:lpstr>
      <vt:lpstr>Strategic Workload Analysis</vt:lpstr>
      <vt:lpstr>What? Likelihood? Severity?</vt:lpstr>
      <vt:lpstr>What? Likelihood? Severity?</vt:lpstr>
      <vt:lpstr>Risk Identification &amp; Analysis</vt:lpstr>
      <vt:lpstr>We’re Here To Support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 Brady</cp:lastModifiedBy>
  <cp:revision>15</cp:revision>
  <dcterms:modified xsi:type="dcterms:W3CDTF">2026-04-15T21:34:07Z</dcterms:modified>
</cp:coreProperties>
</file>