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19"/>
  </p:notesMasterIdLst>
  <p:sldIdLst>
    <p:sldId id="256" r:id="rId2"/>
    <p:sldId id="258" r:id="rId3"/>
    <p:sldId id="314" r:id="rId4"/>
    <p:sldId id="283" r:id="rId5"/>
    <p:sldId id="284" r:id="rId6"/>
    <p:sldId id="286" r:id="rId7"/>
    <p:sldId id="294" r:id="rId8"/>
    <p:sldId id="290" r:id="rId9"/>
    <p:sldId id="311" r:id="rId10"/>
    <p:sldId id="312" r:id="rId11"/>
    <p:sldId id="313" r:id="rId12"/>
    <p:sldId id="295" r:id="rId13"/>
    <p:sldId id="309" r:id="rId14"/>
    <p:sldId id="310" r:id="rId15"/>
    <p:sldId id="281" r:id="rId16"/>
    <p:sldId id="320" r:id="rId17"/>
    <p:sldId id="269" r:id="rId18"/>
  </p:sldIdLst>
  <p:sldSz cx="9144000" cy="5143500" type="screen16x9"/>
  <p:notesSz cx="6858000" cy="9144000"/>
  <p:embeddedFontLs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Montserrat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7BFA"/>
    <a:srgbClr val="3B4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650" autoAdjust="0"/>
  </p:normalViewPr>
  <p:slideViewPr>
    <p:cSldViewPr snapToGrid="0">
      <p:cViewPr varScale="1">
        <p:scale>
          <a:sx n="80" d="100"/>
          <a:sy n="80" d="100"/>
        </p:scale>
        <p:origin x="8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0F6E7-12C4-1263-E672-351377841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674BF-F474-1229-8FBE-B772BF7AE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C0810-4908-7096-E5F3-CD10AAC6A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94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2BCB4-673D-6F43-E043-75EA2EB12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29C3C3-CCEC-E6E1-C981-7B5DC4E88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E4151-C0FC-45B9-F6F5-8CCCE41BB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42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A4C87-4C77-EC5D-2FDF-09D648CEE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9BFE78-98C0-C541-2823-5DAC6E2AA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1AAB65-9A19-9A21-6894-7D36FD606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29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07F09D77-1F8F-DF1E-E3F3-1FD8B8B6E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f391192_045:notes">
            <a:extLst>
              <a:ext uri="{FF2B5EF4-FFF2-40B4-BE49-F238E27FC236}">
                <a16:creationId xmlns:a16="http://schemas.microsoft.com/office/drawing/2014/main" id="{267EF88A-9666-DED3-911D-5267D68A65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f391192_045:notes">
            <a:extLst>
              <a:ext uri="{FF2B5EF4-FFF2-40B4-BE49-F238E27FC236}">
                <a16:creationId xmlns:a16="http://schemas.microsoft.com/office/drawing/2014/main" id="{4F481355-AA67-BBD9-550D-2B34383EC4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None/>
            </a:pPr>
            <a:endParaRPr lang="en-US" sz="1100" b="0" i="0" dirty="0"/>
          </a:p>
        </p:txBody>
      </p:sp>
    </p:spTree>
    <p:extLst>
      <p:ext uri="{BB962C8B-B14F-4D97-AF65-F5344CB8AC3E}">
        <p14:creationId xmlns:p14="http://schemas.microsoft.com/office/powerpoint/2010/main" val="1872176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50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15385BE4-90E5-B8C1-F758-5A5067288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ed75ccf_015:notes">
            <a:extLst>
              <a:ext uri="{FF2B5EF4-FFF2-40B4-BE49-F238E27FC236}">
                <a16:creationId xmlns:a16="http://schemas.microsoft.com/office/drawing/2014/main" id="{3EC6C25E-DA40-6035-F646-6B2EBA89AF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ed75ccf_015:notes">
            <a:extLst>
              <a:ext uri="{FF2B5EF4-FFF2-40B4-BE49-F238E27FC236}">
                <a16:creationId xmlns:a16="http://schemas.microsoft.com/office/drawing/2014/main" id="{36F294FE-2253-06B3-F279-47E63B95DE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040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6F52A-50F0-BEFF-CFCD-E4B0A92FC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952696-CC5E-BDEE-181C-D390A96F0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535DB-D559-38A3-06CD-73166531E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40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7681c2952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e7681c2952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2C28533E-E8C2-7B8A-E645-488D3057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f391192_045:notes">
            <a:extLst>
              <a:ext uri="{FF2B5EF4-FFF2-40B4-BE49-F238E27FC236}">
                <a16:creationId xmlns:a16="http://schemas.microsoft.com/office/drawing/2014/main" id="{BA9D0007-3EBF-66C5-6121-8D3EB913D2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f391192_045:notes">
            <a:extLst>
              <a:ext uri="{FF2B5EF4-FFF2-40B4-BE49-F238E27FC236}">
                <a16:creationId xmlns:a16="http://schemas.microsoft.com/office/drawing/2014/main" id="{7807E8F0-AEC1-46EB-ADB1-E1BE93ADF2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100" dirty="0">
              <a:solidFill>
                <a:srgbClr val="002060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38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A05B9F27-022E-E4C2-EBA3-177482D8D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f391192_045:notes">
            <a:extLst>
              <a:ext uri="{FF2B5EF4-FFF2-40B4-BE49-F238E27FC236}">
                <a16:creationId xmlns:a16="http://schemas.microsoft.com/office/drawing/2014/main" id="{06BB7A40-BC93-EC64-3878-3C22CCF3D3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f391192_045:notes">
            <a:extLst>
              <a:ext uri="{FF2B5EF4-FFF2-40B4-BE49-F238E27FC236}">
                <a16:creationId xmlns:a16="http://schemas.microsoft.com/office/drawing/2014/main" id="{86519EC4-649A-471D-5E50-9E5BEEE687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295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9734DBF8-BB58-7115-FDF1-B5489EC4A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7681c2952_0_116:notes">
            <a:extLst>
              <a:ext uri="{FF2B5EF4-FFF2-40B4-BE49-F238E27FC236}">
                <a16:creationId xmlns:a16="http://schemas.microsoft.com/office/drawing/2014/main" id="{3EA14332-5899-34CA-902F-821ED1A782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e7681c2952_0_116:notes">
            <a:extLst>
              <a:ext uri="{FF2B5EF4-FFF2-40B4-BE49-F238E27FC236}">
                <a16:creationId xmlns:a16="http://schemas.microsoft.com/office/drawing/2014/main" id="{08A980AE-5BEE-8E6D-A65C-E46119D719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9296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D1C35683-E6E9-701B-E519-AC7971D99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7681c2952_0_116:notes">
            <a:extLst>
              <a:ext uri="{FF2B5EF4-FFF2-40B4-BE49-F238E27FC236}">
                <a16:creationId xmlns:a16="http://schemas.microsoft.com/office/drawing/2014/main" id="{8AD17D10-01AF-9CFC-BF53-3A06C344C3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e7681c2952_0_116:notes">
            <a:extLst>
              <a:ext uri="{FF2B5EF4-FFF2-40B4-BE49-F238E27FC236}">
                <a16:creationId xmlns:a16="http://schemas.microsoft.com/office/drawing/2014/main" id="{E6440D5F-7A36-3F27-FFA3-94DF7F9F7D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3088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DA2CD-22D0-686A-6CF8-C99F501F0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2F178-C1E5-1DB8-1782-9B7BCFCA2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506993-7D92-4DEE-3968-AFE231661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15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46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6FFE6-10C8-7648-CB73-4B9D32223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ABB31-C5C8-352E-CEFC-BE975F33C3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53C66D-98A4-507B-3037-5FEDC6A05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45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7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8963" y="673525"/>
            <a:ext cx="5381625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4183350" y="3869900"/>
            <a:ext cx="31983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600"/>
              </a:spcBef>
              <a:spcAft>
                <a:spcPts val="0"/>
              </a:spcAft>
              <a:buSzPts val="1300"/>
              <a:buNone/>
              <a:defRPr sz="1300" b="1"/>
            </a:lvl1pPr>
            <a:lvl2pPr lvl="1" algn="r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2pPr>
            <a:lvl3pPr lvl="2" algn="r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3pPr>
            <a:lvl4pPr lvl="3" algn="r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4pPr>
            <a:lvl5pPr lvl="4" algn="r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5pPr>
            <a:lvl6pPr lvl="5" algn="r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6pPr>
            <a:lvl7pPr lvl="6" algn="r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7pPr>
            <a:lvl8pPr lvl="7" algn="r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8pPr>
            <a:lvl9pPr lvl="8" algn="r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1246125" y="1200150"/>
            <a:ext cx="2257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▷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2"/>
          </p:nvPr>
        </p:nvSpPr>
        <p:spPr>
          <a:xfrm>
            <a:off x="3619335" y="1200150"/>
            <a:ext cx="2257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▷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3"/>
          </p:nvPr>
        </p:nvSpPr>
        <p:spPr>
          <a:xfrm>
            <a:off x="5992544" y="1200150"/>
            <a:ext cx="2257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▷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7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37" y="4133725"/>
            <a:ext cx="780425" cy="7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1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1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1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2">
  <p:cSld name="CUSTOM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>
            <a:spLocks noGrp="1"/>
          </p:cNvSpPr>
          <p:nvPr>
            <p:ph type="pic" idx="2"/>
          </p:nvPr>
        </p:nvSpPr>
        <p:spPr>
          <a:xfrm>
            <a:off x="4610100" y="0"/>
            <a:ext cx="4533900" cy="50664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3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3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3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3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ldNum" idx="3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" name="Google Shape;111;p13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37" y="4133725"/>
            <a:ext cx="780425" cy="78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>
            <a:spLocks noGrp="1"/>
          </p:cNvSpPr>
          <p:nvPr>
            <p:ph type="body" idx="1"/>
          </p:nvPr>
        </p:nvSpPr>
        <p:spPr>
          <a:xfrm>
            <a:off x="381000" y="362050"/>
            <a:ext cx="3638700" cy="36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▷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Subhead 1">
  <p:cSld name="TITLE_1_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4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1387650" y="2039650"/>
            <a:ext cx="6368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4"/>
          <p:cNvSpPr txBox="1">
            <a:spLocks noGrp="1"/>
          </p:cNvSpPr>
          <p:nvPr>
            <p:ph type="subTitle" idx="1"/>
          </p:nvPr>
        </p:nvSpPr>
        <p:spPr>
          <a:xfrm>
            <a:off x="3257550" y="2942750"/>
            <a:ext cx="26289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9pPr>
          </a:lstStyle>
          <a:p>
            <a:endParaRPr/>
          </a:p>
        </p:txBody>
      </p:sp>
      <p:pic>
        <p:nvPicPr>
          <p:cNvPr id="121" name="Google Shape;121;p14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914" y="459650"/>
            <a:ext cx="4159811" cy="115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Option 1">
  <p:cSld name="Photo Option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2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2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2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sldNum" idx="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2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37" y="4133725"/>
            <a:ext cx="780425" cy="78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>
            <a:spLocks noGrp="1"/>
          </p:cNvSpPr>
          <p:nvPr>
            <p:ph type="pic" idx="3"/>
          </p:nvPr>
        </p:nvSpPr>
        <p:spPr>
          <a:xfrm>
            <a:off x="4708675" y="361950"/>
            <a:ext cx="3771900" cy="3771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2" name="Google Shape;102;p12"/>
          <p:cNvSpPr txBox="1">
            <a:spLocks noGrp="1"/>
          </p:cNvSpPr>
          <p:nvPr>
            <p:ph type="body" idx="1"/>
          </p:nvPr>
        </p:nvSpPr>
        <p:spPr>
          <a:xfrm>
            <a:off x="666750" y="361950"/>
            <a:ext cx="3638700" cy="36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▷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39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Subhead">
  <p:cSld name="Title with Subhead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37" y="4133725"/>
            <a:ext cx="780425" cy="78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36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Montserrat"/>
              <a:buNone/>
              <a:defRPr sz="3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7" r:id="rId3"/>
    <p:sldLayoutId id="2147483659" r:id="rId4"/>
    <p:sldLayoutId id="2147483660" r:id="rId5"/>
    <p:sldLayoutId id="2147483663" r:id="rId6"/>
    <p:sldLayoutId id="2147483664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ctrTitle"/>
          </p:nvPr>
        </p:nvSpPr>
        <p:spPr>
          <a:xfrm>
            <a:off x="1135082" y="2754561"/>
            <a:ext cx="6736500" cy="7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Distracted Driving</a:t>
            </a:r>
            <a:endParaRPr b="1" dirty="0"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1"/>
          </p:nvPr>
        </p:nvSpPr>
        <p:spPr>
          <a:xfrm>
            <a:off x="4183350" y="3473061"/>
            <a:ext cx="3198300" cy="1344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dirty="0">
                <a:solidFill>
                  <a:schemeClr val="tx1">
                    <a:lumMod val="75000"/>
                  </a:schemeClr>
                </a:solidFill>
              </a:rPr>
              <a:t>Cerena Withers, CPM</a:t>
            </a:r>
          </a:p>
          <a:p>
            <a:r>
              <a:rPr lang="en-US" b="0" dirty="0">
                <a:solidFill>
                  <a:schemeClr val="tx1">
                    <a:lumMod val="75000"/>
                  </a:schemeClr>
                </a:solidFill>
              </a:rPr>
              <a:t>Claim Adjuster</a:t>
            </a:r>
            <a:br>
              <a:rPr lang="en-US" b="0" dirty="0">
                <a:solidFill>
                  <a:schemeClr val="tx1">
                    <a:lumMod val="75000"/>
                  </a:schemeClr>
                </a:solidFill>
              </a:rPr>
            </a:br>
            <a:endParaRPr lang="en-US" b="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b="0" dirty="0">
                <a:solidFill>
                  <a:schemeClr val="tx1">
                    <a:lumMod val="75000"/>
                  </a:schemeClr>
                </a:solidFill>
              </a:rPr>
              <a:t>State of Utah</a:t>
            </a:r>
            <a:br>
              <a:rPr lang="en-US" b="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b="0" dirty="0">
                <a:solidFill>
                  <a:schemeClr val="tx1">
                    <a:lumMod val="75000"/>
                  </a:schemeClr>
                </a:solidFill>
              </a:rPr>
              <a:t>Division of Risk Management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64716-3BE7-E2C5-626D-8066D0405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1AD94-7C06-CF7E-00B9-063FF3D976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73A70-4257-363B-BDFE-BBCDDCACF4A2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516C529-99AC-F8DA-EB4F-62334082777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065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454B4-0C5F-8F0C-29E8-D41655A070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68" y="4144380"/>
            <a:ext cx="780400" cy="774443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D0F08EA-24FE-E35A-3771-B3A33F0AACBB}"/>
              </a:ext>
            </a:extLst>
          </p:cNvPr>
          <p:cNvSpPr/>
          <p:nvPr/>
        </p:nvSpPr>
        <p:spPr>
          <a:xfrm>
            <a:off x="5765800" y="3647067"/>
            <a:ext cx="3378200" cy="1210733"/>
          </a:xfrm>
          <a:prstGeom prst="wedgeEllipseCallout">
            <a:avLst>
              <a:gd name="adj1" fmla="val -52503"/>
              <a:gd name="adj2" fmla="val -38127"/>
            </a:avLst>
          </a:prstGeom>
          <a:solidFill>
            <a:srgbClr val="627BFA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Google Shape;246;p31">
            <a:extLst>
              <a:ext uri="{FF2B5EF4-FFF2-40B4-BE49-F238E27FC236}">
                <a16:creationId xmlns:a16="http://schemas.microsoft.com/office/drawing/2014/main" id="{CCC528AE-38EC-0B51-31A0-1DC2B9567F87}"/>
              </a:ext>
            </a:extLst>
          </p:cNvPr>
          <p:cNvSpPr txBox="1">
            <a:spLocks/>
          </p:cNvSpPr>
          <p:nvPr/>
        </p:nvSpPr>
        <p:spPr>
          <a:xfrm>
            <a:off x="6083500" y="3762447"/>
            <a:ext cx="3146225" cy="7229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altLang="en-US" sz="2200" b="1" dirty="0">
                <a:solidFill>
                  <a:srgbClr val="FFFF00"/>
                </a:solidFill>
                <a:latin typeface="Montserrat" pitchFamily="2" charset="0"/>
              </a:rPr>
              <a:t>I was just unlucky.</a:t>
            </a:r>
            <a:endParaRPr lang="en-US" sz="2200" b="1" dirty="0">
              <a:solidFill>
                <a:srgbClr val="FFFF00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01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58FD2-A689-1C98-11E2-F0DE5EBDC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CAB042-822F-000C-6551-B178FC6CBB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72B4C-A032-7FAF-4A57-8BF2989C85F9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8" name="Picture Placeholder 25">
            <a:extLst>
              <a:ext uri="{FF2B5EF4-FFF2-40B4-BE49-F238E27FC236}">
                <a16:creationId xmlns:a16="http://schemas.microsoft.com/office/drawing/2014/main" id="{DDA2B65B-F6EE-67D5-4F98-915D0688F1F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0657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BA575F68-2DAC-C9BD-C69D-795CEB21E98C}"/>
              </a:ext>
            </a:extLst>
          </p:cNvPr>
          <p:cNvSpPr/>
          <p:nvPr/>
        </p:nvSpPr>
        <p:spPr>
          <a:xfrm>
            <a:off x="668047" y="439245"/>
            <a:ext cx="3378200" cy="1210733"/>
          </a:xfrm>
          <a:prstGeom prst="wedgeEllipseCallout">
            <a:avLst>
              <a:gd name="adj1" fmla="val 48873"/>
              <a:gd name="adj2" fmla="val 35260"/>
            </a:avLst>
          </a:prstGeom>
          <a:solidFill>
            <a:srgbClr val="627BFA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246;p31">
            <a:extLst>
              <a:ext uri="{FF2B5EF4-FFF2-40B4-BE49-F238E27FC236}">
                <a16:creationId xmlns:a16="http://schemas.microsoft.com/office/drawing/2014/main" id="{97D9D302-49E3-8E34-06E0-6ED8E2BE3A9D}"/>
              </a:ext>
            </a:extLst>
          </p:cNvPr>
          <p:cNvSpPr txBox="1">
            <a:spLocks/>
          </p:cNvSpPr>
          <p:nvPr/>
        </p:nvSpPr>
        <p:spPr>
          <a:xfrm>
            <a:off x="1007294" y="573752"/>
            <a:ext cx="2907482" cy="7229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altLang="en-US" sz="2200" b="1" dirty="0">
                <a:solidFill>
                  <a:srgbClr val="FFFF00"/>
                </a:solidFill>
                <a:latin typeface="Montserrat" pitchFamily="2" charset="0"/>
              </a:rPr>
              <a:t>I can multi-task.</a:t>
            </a:r>
            <a:endParaRPr lang="en-US" sz="2200" b="1" dirty="0">
              <a:solidFill>
                <a:srgbClr val="FFFF00"/>
              </a:solidFill>
              <a:latin typeface="Montserrat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3FA3F4-FCE7-5D4B-AAE8-F3E0A5AB1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68" y="4144380"/>
            <a:ext cx="780400" cy="7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5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7A17C7-7CBE-4BFC-B07C-F31BDB73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28618FC-3CAA-962F-C3E2-C9586E968A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0657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07F1D3-1F47-5A57-DF1B-1E037723A8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18A7A-8C20-9782-E785-3632B7F92009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4F7919-7B02-67AF-AA33-84CA2F1A8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1" y="4140200"/>
            <a:ext cx="780400" cy="77444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92031134-EB55-DABE-3803-374415700E58}"/>
              </a:ext>
            </a:extLst>
          </p:cNvPr>
          <p:cNvSpPr/>
          <p:nvPr/>
        </p:nvSpPr>
        <p:spPr>
          <a:xfrm>
            <a:off x="468433" y="2458528"/>
            <a:ext cx="4578020" cy="1498012"/>
          </a:xfrm>
          <a:prstGeom prst="wedgeEllipseCallout">
            <a:avLst>
              <a:gd name="adj1" fmla="val 9881"/>
              <a:gd name="adj2" fmla="val -67583"/>
            </a:avLst>
          </a:prstGeom>
          <a:solidFill>
            <a:srgbClr val="627BFA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ogle Shape;246;p31">
            <a:extLst>
              <a:ext uri="{FF2B5EF4-FFF2-40B4-BE49-F238E27FC236}">
                <a16:creationId xmlns:a16="http://schemas.microsoft.com/office/drawing/2014/main" id="{9DD15D48-D315-1EFC-F069-6B1002832DCC}"/>
              </a:ext>
            </a:extLst>
          </p:cNvPr>
          <p:cNvSpPr txBox="1">
            <a:spLocks/>
          </p:cNvSpPr>
          <p:nvPr/>
        </p:nvSpPr>
        <p:spPr>
          <a:xfrm>
            <a:off x="942179" y="2644115"/>
            <a:ext cx="4207792" cy="10271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altLang="en-US" sz="2200" b="1" dirty="0">
                <a:solidFill>
                  <a:srgbClr val="FFFF00"/>
                </a:solidFill>
                <a:latin typeface="Montserrat" pitchFamily="2" charset="0"/>
              </a:rPr>
              <a:t>It’s safe to use my phone at stop lights.</a:t>
            </a:r>
            <a:endParaRPr lang="en-US" sz="2200" b="1" dirty="0">
              <a:solidFill>
                <a:srgbClr val="FFFF00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8501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EAC0FB26-D84B-B734-C895-D29A31F1E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>
            <a:extLst>
              <a:ext uri="{FF2B5EF4-FFF2-40B4-BE49-F238E27FC236}">
                <a16:creationId xmlns:a16="http://schemas.microsoft.com/office/drawing/2014/main" id="{1204E0A0-53E6-2A04-3D47-616B1B9302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7840" y="216381"/>
            <a:ext cx="6808893" cy="9195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b="1" dirty="0"/>
              <a:t>Every 2 miles…</a:t>
            </a:r>
            <a:endParaRPr b="1" dirty="0"/>
          </a:p>
        </p:txBody>
      </p:sp>
      <p:sp>
        <p:nvSpPr>
          <p:cNvPr id="9" name="Google Shape;208;p26">
            <a:extLst>
              <a:ext uri="{FF2B5EF4-FFF2-40B4-BE49-F238E27FC236}">
                <a16:creationId xmlns:a16="http://schemas.microsoft.com/office/drawing/2014/main" id="{53676E35-3146-833F-212C-DBC576EC6478}"/>
              </a:ext>
            </a:extLst>
          </p:cNvPr>
          <p:cNvSpPr txBox="1">
            <a:spLocks/>
          </p:cNvSpPr>
          <p:nvPr/>
        </p:nvSpPr>
        <p:spPr>
          <a:xfrm>
            <a:off x="718210" y="1449690"/>
            <a:ext cx="2137109" cy="62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</a:rPr>
              <a:t>400 Observations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6756AE-380B-F802-F347-90CBCCCB2DBD}"/>
              </a:ext>
            </a:extLst>
          </p:cNvPr>
          <p:cNvSpPr/>
          <p:nvPr/>
        </p:nvSpPr>
        <p:spPr>
          <a:xfrm>
            <a:off x="2951476" y="1461807"/>
            <a:ext cx="113211" cy="54864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077F16-9152-F1E5-4F65-D9EBB7F71C00}"/>
              </a:ext>
            </a:extLst>
          </p:cNvPr>
          <p:cNvSpPr/>
          <p:nvPr/>
        </p:nvSpPr>
        <p:spPr>
          <a:xfrm>
            <a:off x="2951476" y="2194821"/>
            <a:ext cx="113211" cy="5486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Google Shape;208;p26">
            <a:extLst>
              <a:ext uri="{FF2B5EF4-FFF2-40B4-BE49-F238E27FC236}">
                <a16:creationId xmlns:a16="http://schemas.microsoft.com/office/drawing/2014/main" id="{7FDF5FC6-0590-BB25-1B57-C1135F264BE1}"/>
              </a:ext>
            </a:extLst>
          </p:cNvPr>
          <p:cNvSpPr txBox="1">
            <a:spLocks/>
          </p:cNvSpPr>
          <p:nvPr/>
        </p:nvSpPr>
        <p:spPr>
          <a:xfrm>
            <a:off x="1249314" y="2170719"/>
            <a:ext cx="1699140" cy="62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</a:rPr>
              <a:t>40 Decisions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A5D938-5F43-F27B-A4E3-508E87029E80}"/>
              </a:ext>
            </a:extLst>
          </p:cNvPr>
          <p:cNvSpPr/>
          <p:nvPr/>
        </p:nvSpPr>
        <p:spPr>
          <a:xfrm>
            <a:off x="2951473" y="2964881"/>
            <a:ext cx="113211" cy="5486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FE560F-DBA9-EB2D-9B7B-AC3B96002B26}"/>
              </a:ext>
            </a:extLst>
          </p:cNvPr>
          <p:cNvSpPr/>
          <p:nvPr/>
        </p:nvSpPr>
        <p:spPr>
          <a:xfrm>
            <a:off x="2947240" y="3709539"/>
            <a:ext cx="113211" cy="5486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Google Shape;208;p26">
            <a:extLst>
              <a:ext uri="{FF2B5EF4-FFF2-40B4-BE49-F238E27FC236}">
                <a16:creationId xmlns:a16="http://schemas.microsoft.com/office/drawing/2014/main" id="{A5629089-1852-8CE5-82CC-9B1C2364435E}"/>
              </a:ext>
            </a:extLst>
          </p:cNvPr>
          <p:cNvSpPr txBox="1">
            <a:spLocks/>
          </p:cNvSpPr>
          <p:nvPr/>
        </p:nvSpPr>
        <p:spPr>
          <a:xfrm>
            <a:off x="1562579" y="2927428"/>
            <a:ext cx="1214487" cy="62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</a:rPr>
              <a:t>1 Mistake</a:t>
            </a:r>
          </a:p>
        </p:txBody>
      </p:sp>
      <p:sp>
        <p:nvSpPr>
          <p:cNvPr id="25" name="Google Shape;208;p26">
            <a:extLst>
              <a:ext uri="{FF2B5EF4-FFF2-40B4-BE49-F238E27FC236}">
                <a16:creationId xmlns:a16="http://schemas.microsoft.com/office/drawing/2014/main" id="{CCE88858-D4F8-263B-7F1A-3177CFFC53E1}"/>
              </a:ext>
            </a:extLst>
          </p:cNvPr>
          <p:cNvSpPr txBox="1">
            <a:spLocks/>
          </p:cNvSpPr>
          <p:nvPr/>
        </p:nvSpPr>
        <p:spPr>
          <a:xfrm>
            <a:off x="726675" y="3670153"/>
            <a:ext cx="2137109" cy="62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b="1" dirty="0">
                <a:solidFill>
                  <a:srgbClr val="C00000"/>
                </a:solidFill>
              </a:rPr>
              <a:t>0.6 Near-Collision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9C51EC-B42B-72F4-7338-EDEA8AD84E6F}"/>
              </a:ext>
            </a:extLst>
          </p:cNvPr>
          <p:cNvSpPr txBox="1"/>
          <p:nvPr/>
        </p:nvSpPr>
        <p:spPr>
          <a:xfrm>
            <a:off x="3335381" y="1488189"/>
            <a:ext cx="4105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A0A0A"/>
                </a:solidFill>
                <a:effectLst/>
                <a:latin typeface="Montserrat" pitchFamily="2" charset="0"/>
              </a:rPr>
              <a:t>Visual inputs like signs, other cars, and road conditions.</a:t>
            </a:r>
            <a:endParaRPr lang="en-US" dirty="0">
              <a:latin typeface="Montserra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308DE1-A9F4-39B0-2B6C-019CF7EB35CD}"/>
              </a:ext>
            </a:extLst>
          </p:cNvPr>
          <p:cNvSpPr txBox="1"/>
          <p:nvPr/>
        </p:nvSpPr>
        <p:spPr>
          <a:xfrm>
            <a:off x="3327396" y="2210207"/>
            <a:ext cx="4572000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spcAft>
                <a:spcPts val="900"/>
              </a:spcAft>
            </a:pPr>
            <a:r>
              <a:rPr lang="en-US" b="0" i="0" dirty="0">
                <a:solidFill>
                  <a:srgbClr val="0A0A0A"/>
                </a:solidFill>
                <a:effectLst/>
                <a:latin typeface="Montserrat" pitchFamily="2" charset="0"/>
              </a:rPr>
              <a:t>Actions based on those observations, such as speed adjustments or signaling.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2D4BD9-8B6B-A3A0-49EE-5D017B975C0B}"/>
              </a:ext>
            </a:extLst>
          </p:cNvPr>
          <p:cNvSpPr txBox="1"/>
          <p:nvPr/>
        </p:nvSpPr>
        <p:spPr>
          <a:xfrm>
            <a:off x="3327396" y="307261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A0A0A"/>
                </a:solidFill>
                <a:effectLst/>
                <a:latin typeface="Montserrat" pitchFamily="2" charset="0"/>
              </a:rPr>
              <a:t>Errors like failing to signal or misjudging a gap. </a:t>
            </a:r>
            <a:endParaRPr lang="en-US" dirty="0">
              <a:latin typeface="Montserrat" pitchFamily="2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765049E-B68A-4641-073B-334A1ED6990F}"/>
              </a:ext>
            </a:extLst>
          </p:cNvPr>
          <p:cNvSpPr txBox="1"/>
          <p:nvPr/>
        </p:nvSpPr>
        <p:spPr>
          <a:xfrm>
            <a:off x="3327396" y="3814723"/>
            <a:ext cx="4881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A0A0A"/>
                </a:solidFill>
                <a:effectLst/>
                <a:latin typeface="Montserrat" pitchFamily="2" charset="0"/>
              </a:rPr>
              <a:t>When you drive from </a:t>
            </a:r>
            <a:r>
              <a:rPr lang="en-US" b="1" i="0" dirty="0">
                <a:solidFill>
                  <a:srgbClr val="0A0A0A"/>
                </a:solidFill>
                <a:effectLst/>
                <a:latin typeface="Montserrat" pitchFamily="2" charset="0"/>
              </a:rPr>
              <a:t>Salt Lake </a:t>
            </a:r>
            <a:r>
              <a:rPr lang="en-US" b="1" dirty="0">
                <a:solidFill>
                  <a:srgbClr val="0A0A0A"/>
                </a:solidFill>
                <a:latin typeface="Montserrat" pitchFamily="2" charset="0"/>
              </a:rPr>
              <a:t>City </a:t>
            </a:r>
            <a:r>
              <a:rPr lang="en-US" dirty="0">
                <a:solidFill>
                  <a:srgbClr val="0A0A0A"/>
                </a:solidFill>
                <a:latin typeface="Montserrat" pitchFamily="2" charset="0"/>
              </a:rPr>
              <a:t>to </a:t>
            </a:r>
            <a:r>
              <a:rPr lang="en-US" b="1" dirty="0">
                <a:solidFill>
                  <a:srgbClr val="0A0A0A"/>
                </a:solidFill>
                <a:latin typeface="Montserrat" pitchFamily="2" charset="0"/>
              </a:rPr>
              <a:t>St. George.</a:t>
            </a:r>
            <a:endParaRPr lang="en-US" b="1" dirty="0">
              <a:latin typeface="Montserrat" pitchFamily="2" charset="0"/>
            </a:endParaRPr>
          </a:p>
        </p:txBody>
      </p:sp>
      <p:pic>
        <p:nvPicPr>
          <p:cNvPr id="161" name="Picture Placeholder 28">
            <a:extLst>
              <a:ext uri="{FF2B5EF4-FFF2-40B4-BE49-F238E27FC236}">
                <a16:creationId xmlns:a16="http://schemas.microsoft.com/office/drawing/2014/main" id="{B7DD2C58-97CA-E817-564F-0F354A7F0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1742" y="158631"/>
            <a:ext cx="1912258" cy="191225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502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AA61A8-DE5E-C54E-AD38-9BCFA5D6CC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C12FEC-F677-4118-11F5-FAC3D37E6659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45DA48-3250-ACFF-E094-A7F4EC832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5071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C2CD9-36EA-0AEF-FE3B-002359638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93" y="4123905"/>
            <a:ext cx="780400" cy="774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F99CA-F1EB-3D04-7444-7D36E9A9F3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rgbClr val="C729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6387" y1="56738" x2="46387" y2="56738"/>
                        <a14:backgroundMark x1="46875" y1="51074" x2="46875" y2="51074"/>
                        <a14:backgroundMark x1="45898" y1="51563" x2="45898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611" t="17643" r="48545" b="28302"/>
          <a:stretch>
            <a:fillRect/>
          </a:stretch>
        </p:blipFill>
        <p:spPr>
          <a:xfrm>
            <a:off x="253327" y="-72029"/>
            <a:ext cx="822960" cy="11755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B9404C-06EA-B4E2-FB40-05091C3D8D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48633" y1="49902" x2="48633" y2="49902"/>
                        <a14:backgroundMark x1="43359" y1="53320" x2="43359" y2="53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333" t="21041" r="50000" b="35852"/>
          <a:stretch>
            <a:fillRect/>
          </a:stretch>
        </p:blipFill>
        <p:spPr>
          <a:xfrm>
            <a:off x="666110" y="1586030"/>
            <a:ext cx="776324" cy="9653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552839-49B4-8842-64F4-6E3B0E52A4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6875" y1="49609" x2="46875" y2="4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71" t="23111" r="51481" b="37037"/>
          <a:stretch>
            <a:fillRect/>
          </a:stretch>
        </p:blipFill>
        <p:spPr>
          <a:xfrm>
            <a:off x="2093717" y="1106155"/>
            <a:ext cx="731520" cy="90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B1E222-06DE-B20A-237C-4F3F38BB20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5215" y1="51660" x2="45215" y2="51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111" t="21042" r="52963" b="35704"/>
          <a:stretch>
            <a:fillRect/>
          </a:stretch>
        </p:blipFill>
        <p:spPr>
          <a:xfrm>
            <a:off x="4042635" y="572097"/>
            <a:ext cx="683182" cy="9874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8D758F-9BB8-84E7-B4F0-377695D24D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3457" y1="54395" x2="43457" y2="54395"/>
                        <a14:backgroundMark x1="19629" y1="53223" x2="19629" y2="5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889" t="22519" r="50000" b="35407"/>
          <a:stretch>
            <a:fillRect/>
          </a:stretch>
        </p:blipFill>
        <p:spPr>
          <a:xfrm>
            <a:off x="3970728" y="1696897"/>
            <a:ext cx="805570" cy="965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6F157E-88B8-AE62-15B5-26DB75AD3E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5508" y1="54199" x2="45508" y2="54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78" t="21041" r="50000" b="35259"/>
          <a:stretch>
            <a:fillRect/>
          </a:stretch>
        </p:blipFill>
        <p:spPr>
          <a:xfrm>
            <a:off x="3556345" y="3154423"/>
            <a:ext cx="853637" cy="10900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4FA1DEA-E752-5CE8-4484-645775DE7BA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7363" y1="51367" x2="47363" y2="51367"/>
                        <a14:backgroundMark x1="55469" y1="24121" x2="55469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25" t="19704" r="51359" b="35704"/>
          <a:stretch>
            <a:fillRect/>
          </a:stretch>
        </p:blipFill>
        <p:spPr>
          <a:xfrm>
            <a:off x="5458263" y="2860691"/>
            <a:ext cx="799707" cy="10900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CE4C85-2844-5357-1565-21F0EE89D2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46191" y1="46777" x2="46191" y2="46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296" t="22222" r="51359" b="34370"/>
          <a:stretch>
            <a:fillRect/>
          </a:stretch>
        </p:blipFill>
        <p:spPr>
          <a:xfrm>
            <a:off x="7613317" y="3405705"/>
            <a:ext cx="720980" cy="1031326"/>
          </a:xfrm>
          <a:prstGeom prst="rect">
            <a:avLst/>
          </a:prstGeom>
        </p:spPr>
      </p:pic>
      <p:sp>
        <p:nvSpPr>
          <p:cNvPr id="34" name="Google Shape;208;p26">
            <a:extLst>
              <a:ext uri="{FF2B5EF4-FFF2-40B4-BE49-F238E27FC236}">
                <a16:creationId xmlns:a16="http://schemas.microsoft.com/office/drawing/2014/main" id="{1D6EDF01-22C9-BB55-12FA-6EC8B364F039}"/>
              </a:ext>
            </a:extLst>
          </p:cNvPr>
          <p:cNvSpPr txBox="1">
            <a:spLocks/>
          </p:cNvSpPr>
          <p:nvPr/>
        </p:nvSpPr>
        <p:spPr>
          <a:xfrm>
            <a:off x="1007293" y="127589"/>
            <a:ext cx="1304544" cy="52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Buckle up</a:t>
            </a:r>
          </a:p>
        </p:txBody>
      </p:sp>
      <p:sp>
        <p:nvSpPr>
          <p:cNvPr id="35" name="Google Shape;208;p26">
            <a:extLst>
              <a:ext uri="{FF2B5EF4-FFF2-40B4-BE49-F238E27FC236}">
                <a16:creationId xmlns:a16="http://schemas.microsoft.com/office/drawing/2014/main" id="{6EF2445B-5E8C-3D73-9241-B21A213731DD}"/>
              </a:ext>
            </a:extLst>
          </p:cNvPr>
          <p:cNvSpPr txBox="1">
            <a:spLocks/>
          </p:cNvSpPr>
          <p:nvPr/>
        </p:nvSpPr>
        <p:spPr>
          <a:xfrm>
            <a:off x="318419" y="2486122"/>
            <a:ext cx="2609086" cy="52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Preset climate control</a:t>
            </a:r>
          </a:p>
        </p:txBody>
      </p:sp>
      <p:sp>
        <p:nvSpPr>
          <p:cNvPr id="36" name="Google Shape;208;p26">
            <a:extLst>
              <a:ext uri="{FF2B5EF4-FFF2-40B4-BE49-F238E27FC236}">
                <a16:creationId xmlns:a16="http://schemas.microsoft.com/office/drawing/2014/main" id="{4BBD7B5C-7E80-608F-DF32-8BFDDE6B2AA5}"/>
              </a:ext>
            </a:extLst>
          </p:cNvPr>
          <p:cNvSpPr txBox="1">
            <a:spLocks/>
          </p:cNvSpPr>
          <p:nvPr/>
        </p:nvSpPr>
        <p:spPr>
          <a:xfrm>
            <a:off x="1684906" y="744076"/>
            <a:ext cx="2179657" cy="52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Hands on the wheel</a:t>
            </a:r>
          </a:p>
        </p:txBody>
      </p:sp>
      <p:sp>
        <p:nvSpPr>
          <p:cNvPr id="37" name="Google Shape;208;p26">
            <a:extLst>
              <a:ext uri="{FF2B5EF4-FFF2-40B4-BE49-F238E27FC236}">
                <a16:creationId xmlns:a16="http://schemas.microsoft.com/office/drawing/2014/main" id="{5E7F0D9A-9BB2-7B6D-5C8A-BAB8F5834042}"/>
              </a:ext>
            </a:extLst>
          </p:cNvPr>
          <p:cNvSpPr txBox="1">
            <a:spLocks/>
          </p:cNvSpPr>
          <p:nvPr/>
        </p:nvSpPr>
        <p:spPr>
          <a:xfrm>
            <a:off x="3219232" y="232254"/>
            <a:ext cx="3106107" cy="52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Scan mirrors every 3-5 seconds</a:t>
            </a:r>
          </a:p>
        </p:txBody>
      </p:sp>
      <p:sp>
        <p:nvSpPr>
          <p:cNvPr id="38" name="Google Shape;208;p26">
            <a:extLst>
              <a:ext uri="{FF2B5EF4-FFF2-40B4-BE49-F238E27FC236}">
                <a16:creationId xmlns:a16="http://schemas.microsoft.com/office/drawing/2014/main" id="{CB0D6273-DD3E-B26A-2A59-6132E00A6D82}"/>
              </a:ext>
            </a:extLst>
          </p:cNvPr>
          <p:cNvSpPr txBox="1">
            <a:spLocks/>
          </p:cNvSpPr>
          <p:nvPr/>
        </p:nvSpPr>
        <p:spPr>
          <a:xfrm>
            <a:off x="4691829" y="1833315"/>
            <a:ext cx="2459919" cy="52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No eating or drinking</a:t>
            </a:r>
          </a:p>
        </p:txBody>
      </p:sp>
      <p:sp>
        <p:nvSpPr>
          <p:cNvPr id="39" name="Google Shape;208;p26">
            <a:extLst>
              <a:ext uri="{FF2B5EF4-FFF2-40B4-BE49-F238E27FC236}">
                <a16:creationId xmlns:a16="http://schemas.microsoft.com/office/drawing/2014/main" id="{6FF8BCEA-AAA2-A7EB-FCBA-722CE46D5079}"/>
              </a:ext>
            </a:extLst>
          </p:cNvPr>
          <p:cNvSpPr txBox="1">
            <a:spLocks/>
          </p:cNvSpPr>
          <p:nvPr/>
        </p:nvSpPr>
        <p:spPr>
          <a:xfrm>
            <a:off x="2459477" y="3514951"/>
            <a:ext cx="1358207" cy="52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Never text</a:t>
            </a:r>
          </a:p>
        </p:txBody>
      </p:sp>
      <p:sp>
        <p:nvSpPr>
          <p:cNvPr id="40" name="Google Shape;208;p26">
            <a:extLst>
              <a:ext uri="{FF2B5EF4-FFF2-40B4-BE49-F238E27FC236}">
                <a16:creationId xmlns:a16="http://schemas.microsoft.com/office/drawing/2014/main" id="{CFA051D8-B597-9723-B5DF-74EF5D3A4816}"/>
              </a:ext>
            </a:extLst>
          </p:cNvPr>
          <p:cNvSpPr txBox="1">
            <a:spLocks/>
          </p:cNvSpPr>
          <p:nvPr/>
        </p:nvSpPr>
        <p:spPr>
          <a:xfrm>
            <a:off x="5748520" y="2547084"/>
            <a:ext cx="3006405" cy="52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Monitor traffic condition</a:t>
            </a:r>
          </a:p>
        </p:txBody>
      </p:sp>
      <p:sp>
        <p:nvSpPr>
          <p:cNvPr id="41" name="Google Shape;208;p26">
            <a:extLst>
              <a:ext uri="{FF2B5EF4-FFF2-40B4-BE49-F238E27FC236}">
                <a16:creationId xmlns:a16="http://schemas.microsoft.com/office/drawing/2014/main" id="{E495C89A-5A55-8A81-9D81-D026880F463D}"/>
              </a:ext>
            </a:extLst>
          </p:cNvPr>
          <p:cNvSpPr txBox="1">
            <a:spLocks/>
          </p:cNvSpPr>
          <p:nvPr/>
        </p:nvSpPr>
        <p:spPr>
          <a:xfrm>
            <a:off x="6144325" y="4123905"/>
            <a:ext cx="1859013" cy="77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Keep distance: </a:t>
            </a:r>
          </a:p>
          <a:p>
            <a:pPr marL="0" indent="0">
              <a:buFont typeface="Montserrat"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3-second rule</a:t>
            </a:r>
          </a:p>
        </p:txBody>
      </p:sp>
      <p:sp>
        <p:nvSpPr>
          <p:cNvPr id="42" name="Google Shape;208;p26">
            <a:extLst>
              <a:ext uri="{FF2B5EF4-FFF2-40B4-BE49-F238E27FC236}">
                <a16:creationId xmlns:a16="http://schemas.microsoft.com/office/drawing/2014/main" id="{5F76561E-01FC-A32F-B45E-863ED77C4EC6}"/>
              </a:ext>
            </a:extLst>
          </p:cNvPr>
          <p:cNvSpPr txBox="1">
            <a:spLocks/>
          </p:cNvSpPr>
          <p:nvPr/>
        </p:nvSpPr>
        <p:spPr>
          <a:xfrm>
            <a:off x="6727360" y="82383"/>
            <a:ext cx="2301915" cy="15715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altLang="en-US" sz="2500" b="1" dirty="0">
                <a:solidFill>
                  <a:schemeClr val="bg1"/>
                </a:solidFill>
              </a:rPr>
              <a:t>Roadmap </a:t>
            </a:r>
          </a:p>
          <a:p>
            <a:pPr marL="0" indent="0" algn="ctr">
              <a:buFont typeface="Montserrat"/>
              <a:buNone/>
            </a:pPr>
            <a:r>
              <a:rPr lang="en-US" altLang="en-US" sz="2500" b="1" dirty="0">
                <a:solidFill>
                  <a:schemeClr val="bg1"/>
                </a:solidFill>
              </a:rPr>
              <a:t>for </a:t>
            </a:r>
          </a:p>
          <a:p>
            <a:pPr marL="0" indent="0" algn="ctr">
              <a:buFont typeface="Montserrat"/>
              <a:buNone/>
            </a:pPr>
            <a:r>
              <a:rPr lang="en-US" altLang="en-US" sz="2500" b="1" dirty="0">
                <a:solidFill>
                  <a:schemeClr val="bg1"/>
                </a:solidFill>
              </a:rPr>
              <a:t>Safe Driving</a:t>
            </a:r>
          </a:p>
        </p:txBody>
      </p:sp>
    </p:spTree>
    <p:extLst>
      <p:ext uri="{BB962C8B-B14F-4D97-AF65-F5344CB8AC3E}">
        <p14:creationId xmlns:p14="http://schemas.microsoft.com/office/powerpoint/2010/main" val="4244944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F03A99EC-A3D6-F2EC-ED7B-B07296A5A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>
            <a:extLst>
              <a:ext uri="{FF2B5EF4-FFF2-40B4-BE49-F238E27FC236}">
                <a16:creationId xmlns:a16="http://schemas.microsoft.com/office/drawing/2014/main" id="{ABBD924A-CDAF-DCF8-B97B-C3FB5436A19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15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92" name="Google Shape;192;p24">
            <a:extLst>
              <a:ext uri="{FF2B5EF4-FFF2-40B4-BE49-F238E27FC236}">
                <a16:creationId xmlns:a16="http://schemas.microsoft.com/office/drawing/2014/main" id="{1602F486-76A8-8A14-383D-1D08865DA414}"/>
              </a:ext>
            </a:extLst>
          </p:cNvPr>
          <p:cNvSpPr txBox="1"/>
          <p:nvPr/>
        </p:nvSpPr>
        <p:spPr>
          <a:xfrm>
            <a:off x="725865" y="2156100"/>
            <a:ext cx="775471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altLang="en-US" sz="4400" b="1" dirty="0">
                <a:solidFill>
                  <a:schemeClr val="bg1"/>
                </a:solidFill>
                <a:latin typeface="Montserrat" pitchFamily="2" charset="0"/>
              </a:rPr>
              <a:t>Stop distracted driving, before it stops you!</a:t>
            </a:r>
            <a:endParaRPr sz="4400" b="1" dirty="0">
              <a:solidFill>
                <a:schemeClr val="bg1"/>
              </a:solidFill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149774-25DC-D8DA-909E-8CDFC78E9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1" y="4114481"/>
            <a:ext cx="780400" cy="7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11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F4ACC-E730-67DC-54C6-C0A76958B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91F18-7AB2-EBAF-E822-03EC027ED8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BDE1A-0AA3-44A0-19FA-864422A6FF8D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E2BFC0-91E6-07ED-57EF-835BFA060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1" y="4144380"/>
            <a:ext cx="780400" cy="774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91BA92-6F9C-9105-B806-B6ECC77D8846}"/>
              </a:ext>
            </a:extLst>
          </p:cNvPr>
          <p:cNvSpPr txBox="1"/>
          <p:nvPr/>
        </p:nvSpPr>
        <p:spPr>
          <a:xfrm>
            <a:off x="765029" y="4311737"/>
            <a:ext cx="438288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400" b="1" dirty="0">
                <a:solidFill>
                  <a:schemeClr val="bg1"/>
                </a:solidFill>
                <a:latin typeface="Montserrat" pitchFamily="2" charset="0"/>
              </a:rPr>
              <a:t>Driving Challenge</a:t>
            </a:r>
            <a:endParaRPr lang="en-US" sz="3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1E948601-F167-9B1E-00C3-D51187233CB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1894" b="1894"/>
          <a:stretch>
            <a:fillRect/>
          </a:stretch>
        </p:blipFill>
        <p:spPr>
          <a:xfrm>
            <a:off x="0" y="0"/>
            <a:ext cx="9144000" cy="506571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1181377-9D90-C1D0-18B2-89F14B85B2AE}"/>
              </a:ext>
            </a:extLst>
          </p:cNvPr>
          <p:cNvSpPr txBox="1"/>
          <p:nvPr/>
        </p:nvSpPr>
        <p:spPr>
          <a:xfrm>
            <a:off x="1007611" y="480474"/>
            <a:ext cx="469129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400" b="1" dirty="0">
                <a:solidFill>
                  <a:schemeClr val="bg1"/>
                </a:solidFill>
                <a:latin typeface="Montserrat" pitchFamily="2" charset="0"/>
              </a:rPr>
              <a:t>Driving Challenge</a:t>
            </a:r>
            <a:endParaRPr lang="en-US" sz="3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4" name="Google Shape;149;p18">
            <a:extLst>
              <a:ext uri="{FF2B5EF4-FFF2-40B4-BE49-F238E27FC236}">
                <a16:creationId xmlns:a16="http://schemas.microsoft.com/office/drawing/2014/main" id="{E2AF7989-530E-561E-87FE-EA69BEFF7C77}"/>
              </a:ext>
            </a:extLst>
          </p:cNvPr>
          <p:cNvSpPr txBox="1">
            <a:spLocks/>
          </p:cNvSpPr>
          <p:nvPr/>
        </p:nvSpPr>
        <p:spPr>
          <a:xfrm>
            <a:off x="1234823" y="2571750"/>
            <a:ext cx="7379788" cy="2571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600"/>
              </a:spcBef>
              <a:buSzPts val="1800"/>
            </a:pPr>
            <a:r>
              <a:rPr lang="en-US" sz="2200" b="1" dirty="0">
                <a:solidFill>
                  <a:schemeClr val="bg1"/>
                </a:solidFill>
                <a:latin typeface="Montserrat" pitchFamily="2" charset="0"/>
              </a:rPr>
              <a:t>Commentary Driving:</a:t>
            </a:r>
          </a:p>
          <a:p>
            <a:pPr marL="457200" indent="-342900">
              <a:spcBef>
                <a:spcPts val="600"/>
              </a:spcBef>
              <a:buSzPts val="1800"/>
              <a:buFont typeface="Arial"/>
              <a:buChar char="▷"/>
            </a:pPr>
            <a:r>
              <a:rPr lang="en-US" altLang="en-US" sz="1600" b="1" dirty="0">
                <a:solidFill>
                  <a:schemeClr val="bg1"/>
                </a:solidFill>
                <a:latin typeface="Montserrat" pitchFamily="2" charset="0"/>
              </a:rPr>
              <a:t>Turn off your radio and cell phone</a:t>
            </a:r>
          </a:p>
          <a:p>
            <a:pPr marL="457200" indent="-342900">
              <a:spcBef>
                <a:spcPts val="600"/>
              </a:spcBef>
              <a:buSzPts val="1800"/>
              <a:buFont typeface="Arial"/>
              <a:buChar char="▷"/>
            </a:pPr>
            <a:r>
              <a:rPr lang="en-US" altLang="en-US" sz="1600" b="1" dirty="0">
                <a:solidFill>
                  <a:schemeClr val="bg1"/>
                </a:solidFill>
                <a:latin typeface="Montserrat" pitchFamily="2" charset="0"/>
              </a:rPr>
              <a:t>Roll your window down 2 inches</a:t>
            </a:r>
          </a:p>
          <a:p>
            <a:pPr marL="457200" indent="-342900">
              <a:spcBef>
                <a:spcPts val="600"/>
              </a:spcBef>
              <a:buSzPts val="1800"/>
              <a:buFont typeface="Arial"/>
              <a:buChar char="▷"/>
            </a:pPr>
            <a:r>
              <a:rPr lang="en-US" altLang="en-US" sz="1600" b="1" dirty="0">
                <a:solidFill>
                  <a:schemeClr val="bg1"/>
                </a:solidFill>
                <a:latin typeface="Montserrat" pitchFamily="2" charset="0"/>
              </a:rPr>
              <a:t>Adjust your mirrors and seats</a:t>
            </a:r>
          </a:p>
          <a:p>
            <a:pPr marL="457200" indent="-342900">
              <a:spcBef>
                <a:spcPts val="600"/>
              </a:spcBef>
              <a:buSzPts val="1800"/>
              <a:buFont typeface="Arial"/>
              <a:buChar char="▷"/>
            </a:pPr>
            <a:r>
              <a:rPr lang="en-US" altLang="en-US" sz="1600" b="1" dirty="0">
                <a:solidFill>
                  <a:schemeClr val="bg1"/>
                </a:solidFill>
                <a:latin typeface="Montserrat" pitchFamily="2" charset="0"/>
              </a:rPr>
              <a:t>Talk out loud to yourself about your driving</a:t>
            </a:r>
            <a:endParaRPr lang="en-US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218E93-5D90-3797-CD05-3E4122C50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68" y="4116663"/>
            <a:ext cx="780400" cy="7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6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subTitle" idx="1"/>
          </p:nvPr>
        </p:nvSpPr>
        <p:spPr>
          <a:xfrm>
            <a:off x="3257550" y="2830286"/>
            <a:ext cx="2628900" cy="10598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bg1"/>
                </a:solidFill>
              </a:rPr>
              <a:t>Cerena Withers</a:t>
            </a:r>
          </a:p>
          <a:p>
            <a:pPr marL="0" lvl="0" indent="0"/>
            <a:r>
              <a:rPr lang="en-US" b="0" dirty="0"/>
              <a:t>385-831-3314</a:t>
            </a:r>
            <a:endParaRPr b="0" dirty="0">
              <a:solidFill>
                <a:schemeClr val="bg1"/>
              </a:solidFill>
            </a:endParaRPr>
          </a:p>
          <a:p>
            <a:pPr marL="0" lvl="0" indent="0"/>
            <a:r>
              <a:rPr lang="en-US" b="0" dirty="0">
                <a:solidFill>
                  <a:schemeClr val="bg1"/>
                </a:solidFill>
              </a:rPr>
              <a:t>cerenawithers@utah.gov</a:t>
            </a:r>
            <a:endParaRPr b="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Driven to Distraction</a:t>
            </a:r>
            <a:endParaRPr sz="4400" b="1"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681FF-7031-634F-4B38-D42848E44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407" y="2840053"/>
            <a:ext cx="8531679" cy="784800"/>
          </a:xfrm>
        </p:spPr>
        <p:txBody>
          <a:bodyPr/>
          <a:lstStyle/>
          <a:p>
            <a:r>
              <a:rPr lang="en-US" b="0" dirty="0"/>
              <a:t>When you're behind the wheel, your only job is to drive!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D69914D8-04B2-4C5B-2441-A43ECFB5C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>
            <a:extLst>
              <a:ext uri="{FF2B5EF4-FFF2-40B4-BE49-F238E27FC236}">
                <a16:creationId xmlns:a16="http://schemas.microsoft.com/office/drawing/2014/main" id="{E930574B-3737-3BC7-B3BF-AA9B32D86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7840" y="133067"/>
            <a:ext cx="8300720" cy="12040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dirty="0"/>
              <a:t>Preventable Losses</a:t>
            </a:r>
            <a:br>
              <a:rPr lang="en-US" dirty="0"/>
            </a:br>
            <a:r>
              <a:rPr lang="en-US" dirty="0"/>
              <a:t>$9.8M Distracted Driving Claims</a:t>
            </a:r>
            <a:endParaRPr dirty="0"/>
          </a:p>
        </p:txBody>
      </p:sp>
      <p:sp>
        <p:nvSpPr>
          <p:cNvPr id="167" name="Google Shape;167;p20">
            <a:extLst>
              <a:ext uri="{FF2B5EF4-FFF2-40B4-BE49-F238E27FC236}">
                <a16:creationId xmlns:a16="http://schemas.microsoft.com/office/drawing/2014/main" id="{E37C3C6C-0302-F655-A857-B5B9816EF3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3FF65-069D-441E-2FAB-64C19C02E2B0}"/>
              </a:ext>
            </a:extLst>
          </p:cNvPr>
          <p:cNvSpPr txBox="1"/>
          <p:nvPr/>
        </p:nvSpPr>
        <p:spPr>
          <a:xfrm>
            <a:off x="5465715" y="4540183"/>
            <a:ext cx="3084398" cy="313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Montserrat" pitchFamily="2" charset="0"/>
              </a:rPr>
              <a:t>Claims</a:t>
            </a:r>
            <a:r>
              <a:rPr lang="en-US" b="0" i="0" dirty="0">
                <a:solidFill>
                  <a:srgbClr val="002060"/>
                </a:solidFill>
                <a:effectLst/>
                <a:latin typeface="Montserrat" pitchFamily="2" charset="0"/>
              </a:rPr>
              <a:t> b</a:t>
            </a:r>
            <a:r>
              <a:rPr lang="en-US" sz="1400" b="0" i="0" dirty="0">
                <a:solidFill>
                  <a:srgbClr val="002060"/>
                </a:solidFill>
                <a:effectLst/>
                <a:latin typeface="Montserrat" pitchFamily="2" charset="0"/>
              </a:rPr>
              <a:t>etween 2018 and 2024.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C54AC-58DC-C883-A8F5-3D7E2475FB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7" t="4242" r="2402" b="3976"/>
          <a:stretch>
            <a:fillRect/>
          </a:stretch>
        </p:blipFill>
        <p:spPr>
          <a:xfrm>
            <a:off x="1517651" y="1413268"/>
            <a:ext cx="5988050" cy="31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34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C7874FA5-5A61-A018-0ACA-FEC5BB2BE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>
            <a:extLst>
              <a:ext uri="{FF2B5EF4-FFF2-40B4-BE49-F238E27FC236}">
                <a16:creationId xmlns:a16="http://schemas.microsoft.com/office/drawing/2014/main" id="{7523BEEA-6EBF-4BE1-7EE2-93D6100335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700" y="191386"/>
            <a:ext cx="7586875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altLang="en-US" dirty="0"/>
              <a:t>What are distractions?</a:t>
            </a:r>
            <a:endParaRPr dirty="0"/>
          </a:p>
        </p:txBody>
      </p:sp>
      <p:sp>
        <p:nvSpPr>
          <p:cNvPr id="167" name="Google Shape;167;p20">
            <a:extLst>
              <a:ext uri="{FF2B5EF4-FFF2-40B4-BE49-F238E27FC236}">
                <a16:creationId xmlns:a16="http://schemas.microsoft.com/office/drawing/2014/main" id="{0F3412F3-5E06-5B10-8238-BDE26E4DDE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0FBF9-CD8D-80A4-0614-8DC215E5E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062" y="1489997"/>
            <a:ext cx="2242457" cy="3363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55070-5ED5-E76C-45A5-F8410CE5CD84}"/>
              </a:ext>
            </a:extLst>
          </p:cNvPr>
          <p:cNvSpPr txBox="1"/>
          <p:nvPr/>
        </p:nvSpPr>
        <p:spPr>
          <a:xfrm>
            <a:off x="945154" y="1207167"/>
            <a:ext cx="2750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Montserrat" pitchFamily="2" charset="0"/>
              </a:rPr>
              <a:t>Electronic &amp; Technology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2A3F91-9E8B-0B63-9CD5-372080FC3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641" y="1540364"/>
            <a:ext cx="2491981" cy="32965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0888F9-6D9C-D662-9780-4C0F10145D16}"/>
              </a:ext>
            </a:extLst>
          </p:cNvPr>
          <p:cNvSpPr txBox="1"/>
          <p:nvPr/>
        </p:nvSpPr>
        <p:spPr>
          <a:xfrm>
            <a:off x="3659512" y="1215788"/>
            <a:ext cx="2257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Montserrat" pitchFamily="2" charset="0"/>
              </a:rPr>
              <a:t>Personal Activities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9AD2C5-AB9A-E181-C30D-5C71AD4EB674}"/>
              </a:ext>
            </a:extLst>
          </p:cNvPr>
          <p:cNvSpPr txBox="1"/>
          <p:nvPr/>
        </p:nvSpPr>
        <p:spPr>
          <a:xfrm>
            <a:off x="6412695" y="1222335"/>
            <a:ext cx="2173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Montserrat" pitchFamily="2" charset="0"/>
              </a:rPr>
              <a:t>Human Factors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F83B169-AD1B-38B9-6E97-857BDB1CBC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70"/>
          <a:stretch>
            <a:fillRect/>
          </a:stretch>
        </p:blipFill>
        <p:spPr>
          <a:xfrm>
            <a:off x="6294363" y="1369675"/>
            <a:ext cx="2336761" cy="34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D12EB3E7-C730-940C-B7F3-52E4A8575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>
            <a:extLst>
              <a:ext uri="{FF2B5EF4-FFF2-40B4-BE49-F238E27FC236}">
                <a16:creationId xmlns:a16="http://schemas.microsoft.com/office/drawing/2014/main" id="{0C84A1FD-3EB3-22AF-8EDF-4F32B17FF30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06" name="Google Shape;206;p26">
            <a:extLst>
              <a:ext uri="{FF2B5EF4-FFF2-40B4-BE49-F238E27FC236}">
                <a16:creationId xmlns:a16="http://schemas.microsoft.com/office/drawing/2014/main" id="{BF720922-FB78-E616-CA02-9D23BEDEC07D}"/>
              </a:ext>
            </a:extLst>
          </p:cNvPr>
          <p:cNvSpPr txBox="1">
            <a:spLocks noGrp="1"/>
          </p:cNvSpPr>
          <p:nvPr>
            <p:ph type="sldNum" idx="3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EFED8A-4577-3D1C-D246-F530665FF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458" y="103186"/>
            <a:ext cx="3318153" cy="4970645"/>
          </a:xfrm>
          <a:prstGeom prst="rect">
            <a:avLst/>
          </a:prstGeom>
        </p:spPr>
      </p:pic>
      <p:sp>
        <p:nvSpPr>
          <p:cNvPr id="10" name="Google Shape;149;p18">
            <a:extLst>
              <a:ext uri="{FF2B5EF4-FFF2-40B4-BE49-F238E27FC236}">
                <a16:creationId xmlns:a16="http://schemas.microsoft.com/office/drawing/2014/main" id="{133FA124-AADE-0184-2642-9715528AD12B}"/>
              </a:ext>
            </a:extLst>
          </p:cNvPr>
          <p:cNvSpPr txBox="1">
            <a:spLocks/>
          </p:cNvSpPr>
          <p:nvPr/>
        </p:nvSpPr>
        <p:spPr>
          <a:xfrm>
            <a:off x="257775" y="1903912"/>
            <a:ext cx="5071683" cy="1518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27000" indent="0">
              <a:lnSpc>
                <a:spcPct val="90000"/>
              </a:lnSpc>
              <a:buNone/>
            </a:pPr>
            <a:r>
              <a:rPr lang="en-US" altLang="en-US" sz="2200" b="1" dirty="0">
                <a:solidFill>
                  <a:schemeClr val="tx1"/>
                </a:solidFill>
              </a:rPr>
              <a:t>Distractions are anything that take your mind from the road and driving!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19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8B3B650D-BB49-E60A-D1D6-AB36EC57C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>
            <a:extLst>
              <a:ext uri="{FF2B5EF4-FFF2-40B4-BE49-F238E27FC236}">
                <a16:creationId xmlns:a16="http://schemas.microsoft.com/office/drawing/2014/main" id="{F8D312EF-1ED8-B83A-5506-8EFE8E24E2D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06" name="Google Shape;206;p26">
            <a:extLst>
              <a:ext uri="{FF2B5EF4-FFF2-40B4-BE49-F238E27FC236}">
                <a16:creationId xmlns:a16="http://schemas.microsoft.com/office/drawing/2014/main" id="{A7FC7246-4717-5AB5-7BAB-443C26B4A832}"/>
              </a:ext>
            </a:extLst>
          </p:cNvPr>
          <p:cNvSpPr txBox="1">
            <a:spLocks noGrp="1"/>
          </p:cNvSpPr>
          <p:nvPr>
            <p:ph type="sldNum" idx="3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Google Shape;208;p26">
            <a:extLst>
              <a:ext uri="{FF2B5EF4-FFF2-40B4-BE49-F238E27FC236}">
                <a16:creationId xmlns:a16="http://schemas.microsoft.com/office/drawing/2014/main" id="{0170A68D-EA8B-AC49-1967-8866BB83C0DE}"/>
              </a:ext>
            </a:extLst>
          </p:cNvPr>
          <p:cNvSpPr txBox="1">
            <a:spLocks/>
          </p:cNvSpPr>
          <p:nvPr/>
        </p:nvSpPr>
        <p:spPr>
          <a:xfrm>
            <a:off x="4365046" y="1644237"/>
            <a:ext cx="4754034" cy="123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</a:rPr>
              <a:t>Thinking or doing something else;</a:t>
            </a:r>
          </a:p>
          <a:p>
            <a:pPr marL="0" indent="0">
              <a:buFont typeface="Montserrat"/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texting, day-dreaming, reaching for object, smoking, looking at billboards, etc.</a:t>
            </a:r>
          </a:p>
        </p:txBody>
      </p:sp>
      <p:sp>
        <p:nvSpPr>
          <p:cNvPr id="6" name="Google Shape;208;p26">
            <a:extLst>
              <a:ext uri="{FF2B5EF4-FFF2-40B4-BE49-F238E27FC236}">
                <a16:creationId xmlns:a16="http://schemas.microsoft.com/office/drawing/2014/main" id="{98ECC6A8-0BAA-7F75-D85D-099B57DC655D}"/>
              </a:ext>
            </a:extLst>
          </p:cNvPr>
          <p:cNvSpPr txBox="1">
            <a:spLocks/>
          </p:cNvSpPr>
          <p:nvPr/>
        </p:nvSpPr>
        <p:spPr>
          <a:xfrm>
            <a:off x="283510" y="870742"/>
            <a:ext cx="3387634" cy="57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</a:rPr>
              <a:t>Paying attention to the road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Google Shape;208;p26">
            <a:extLst>
              <a:ext uri="{FF2B5EF4-FFF2-40B4-BE49-F238E27FC236}">
                <a16:creationId xmlns:a16="http://schemas.microsoft.com/office/drawing/2014/main" id="{0C612A21-8E34-1F94-CDD3-CCF799F61B0F}"/>
              </a:ext>
            </a:extLst>
          </p:cNvPr>
          <p:cNvSpPr txBox="1">
            <a:spLocks/>
          </p:cNvSpPr>
          <p:nvPr/>
        </p:nvSpPr>
        <p:spPr>
          <a:xfrm>
            <a:off x="4434108" y="686293"/>
            <a:ext cx="2733401" cy="95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sz="4000" b="1" dirty="0">
                <a:solidFill>
                  <a:schemeClr val="tx1">
                    <a:lumMod val="50000"/>
                  </a:schemeClr>
                </a:solidFill>
              </a:rPr>
              <a:t>10%</a:t>
            </a:r>
            <a:endParaRPr lang="en-US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Google Shape;208;p26">
            <a:extLst>
              <a:ext uri="{FF2B5EF4-FFF2-40B4-BE49-F238E27FC236}">
                <a16:creationId xmlns:a16="http://schemas.microsoft.com/office/drawing/2014/main" id="{34D288B2-74F3-163C-1DD9-4887D09DA31B}"/>
              </a:ext>
            </a:extLst>
          </p:cNvPr>
          <p:cNvSpPr txBox="1">
            <a:spLocks/>
          </p:cNvSpPr>
          <p:nvPr/>
        </p:nvSpPr>
        <p:spPr>
          <a:xfrm>
            <a:off x="2207921" y="1682815"/>
            <a:ext cx="1458142" cy="95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altLang="en-US" sz="4000" b="1" dirty="0">
                <a:solidFill>
                  <a:schemeClr val="tx1">
                    <a:lumMod val="50000"/>
                  </a:schemeClr>
                </a:solidFill>
              </a:rPr>
              <a:t>90%</a:t>
            </a:r>
            <a:endParaRPr lang="en-US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Google Shape;208;p26">
            <a:extLst>
              <a:ext uri="{FF2B5EF4-FFF2-40B4-BE49-F238E27FC236}">
                <a16:creationId xmlns:a16="http://schemas.microsoft.com/office/drawing/2014/main" id="{52B625AF-EE5B-165F-F04E-C9704454C6FC}"/>
              </a:ext>
            </a:extLst>
          </p:cNvPr>
          <p:cNvSpPr txBox="1">
            <a:spLocks/>
          </p:cNvSpPr>
          <p:nvPr/>
        </p:nvSpPr>
        <p:spPr>
          <a:xfrm>
            <a:off x="486167" y="3191689"/>
            <a:ext cx="8543108" cy="80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▷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27000" indent="0">
              <a:lnSpc>
                <a:spcPct val="90000"/>
              </a:lnSpc>
              <a:buNone/>
            </a:pPr>
            <a:r>
              <a:rPr lang="en-US" altLang="en-US" sz="1800" b="1" dirty="0">
                <a:solidFill>
                  <a:srgbClr val="C00000"/>
                </a:solidFill>
              </a:rPr>
              <a:t>Distracted Driving is now a secondary offense in the State of Utah.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1B8DA72-FDAB-1C28-EE24-61EAE2C61704}"/>
              </a:ext>
            </a:extLst>
          </p:cNvPr>
          <p:cNvSpPr/>
          <p:nvPr/>
        </p:nvSpPr>
        <p:spPr>
          <a:xfrm>
            <a:off x="3666063" y="922633"/>
            <a:ext cx="640080" cy="457200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721FCC71-7608-1927-0F9B-E8514751D664}"/>
              </a:ext>
            </a:extLst>
          </p:cNvPr>
          <p:cNvSpPr/>
          <p:nvPr/>
        </p:nvSpPr>
        <p:spPr>
          <a:xfrm>
            <a:off x="3597001" y="1939717"/>
            <a:ext cx="640080" cy="457200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4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7E409-FC5C-B6B9-5613-74BC8EB88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9200FB-9E62-1DB1-DB22-4FB03AA0CC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03193-31C2-94E5-F4EF-B64937481333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04F7FFF-C4F3-CEF0-DC2F-8C1EFE512E5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065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4C96F-82BE-3918-7DCA-B1C4BB443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1" y="4144380"/>
            <a:ext cx="780400" cy="774443"/>
          </a:xfrm>
          <a:prstGeom prst="rect">
            <a:avLst/>
          </a:prstGeom>
        </p:spPr>
      </p:pic>
      <p:sp>
        <p:nvSpPr>
          <p:cNvPr id="10" name="Google Shape;246;p31">
            <a:extLst>
              <a:ext uri="{FF2B5EF4-FFF2-40B4-BE49-F238E27FC236}">
                <a16:creationId xmlns:a16="http://schemas.microsoft.com/office/drawing/2014/main" id="{9BA438CD-6C73-27E6-240E-1AF124E67C2C}"/>
              </a:ext>
            </a:extLst>
          </p:cNvPr>
          <p:cNvSpPr txBox="1">
            <a:spLocks/>
          </p:cNvSpPr>
          <p:nvPr/>
        </p:nvSpPr>
        <p:spPr>
          <a:xfrm>
            <a:off x="3222832" y="1491067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en-US" sz="4800" b="1" dirty="0">
                <a:solidFill>
                  <a:srgbClr val="FFFF00"/>
                </a:solidFill>
                <a:latin typeface="Montserrat" pitchFamily="2" charset="0"/>
              </a:rPr>
              <a:t>Playing the Odds</a:t>
            </a:r>
            <a:endParaRPr lang="en-US" sz="4800" b="1" dirty="0">
              <a:solidFill>
                <a:srgbClr val="FFFF00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745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CAA92A4-19C3-C10B-146B-9462BDDBB1A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0657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79F5A9-FA70-9431-797F-E7AB407D8F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AF5B8-5EE3-5BDC-5E07-F998C8BBE16D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C221AC-2048-4AAD-8596-0A0C9DB0A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1" y="4144380"/>
            <a:ext cx="780400" cy="774443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179054B-6A5A-49C5-414D-86C4BC8D5275}"/>
              </a:ext>
            </a:extLst>
          </p:cNvPr>
          <p:cNvSpPr/>
          <p:nvPr/>
        </p:nvSpPr>
        <p:spPr>
          <a:xfrm>
            <a:off x="3883843" y="0"/>
            <a:ext cx="5260157" cy="1210733"/>
          </a:xfrm>
          <a:prstGeom prst="wedgeEllipseCallout">
            <a:avLst>
              <a:gd name="adj1" fmla="val -21425"/>
              <a:gd name="adj2" fmla="val 63971"/>
            </a:avLst>
          </a:prstGeom>
          <a:solidFill>
            <a:srgbClr val="627BFA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oogle Shape;246;p31">
            <a:extLst>
              <a:ext uri="{FF2B5EF4-FFF2-40B4-BE49-F238E27FC236}">
                <a16:creationId xmlns:a16="http://schemas.microsoft.com/office/drawing/2014/main" id="{343422F7-46C8-9438-2430-F8AAB67CD9E9}"/>
              </a:ext>
            </a:extLst>
          </p:cNvPr>
          <p:cNvSpPr txBox="1">
            <a:spLocks/>
          </p:cNvSpPr>
          <p:nvPr/>
        </p:nvSpPr>
        <p:spPr>
          <a:xfrm>
            <a:off x="4194928" y="153999"/>
            <a:ext cx="5097753" cy="7229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altLang="en-US" sz="2200" b="1" dirty="0">
                <a:solidFill>
                  <a:srgbClr val="FFFF00"/>
                </a:solidFill>
                <a:latin typeface="Montserrat" pitchFamily="2" charset="0"/>
              </a:rPr>
              <a:t>I only looked away for a second.</a:t>
            </a:r>
            <a:endParaRPr lang="en-US" sz="2200" b="1" dirty="0">
              <a:solidFill>
                <a:srgbClr val="FFFF00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96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4A8D7-947E-8DBF-FB6E-E0D53C099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8E304-1974-5DA2-B536-5BE4C532D9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945F1-8E01-FC20-36F7-C7555B4E1708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AD35FA7-3461-EAB2-507E-085417AEB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144000" cy="50657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5BB6A3B-7DBB-A892-83CF-4572E2A5B85B}"/>
              </a:ext>
            </a:extLst>
          </p:cNvPr>
          <p:cNvSpPr/>
          <p:nvPr/>
        </p:nvSpPr>
        <p:spPr>
          <a:xfrm>
            <a:off x="360551" y="228857"/>
            <a:ext cx="4673362" cy="1383127"/>
          </a:xfrm>
          <a:prstGeom prst="wedgeEllipseCallout">
            <a:avLst>
              <a:gd name="adj1" fmla="val 23995"/>
              <a:gd name="adj2" fmla="val 64983"/>
            </a:avLst>
          </a:prstGeom>
          <a:solidFill>
            <a:srgbClr val="627BFA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Google Shape;246;p31">
            <a:extLst>
              <a:ext uri="{FF2B5EF4-FFF2-40B4-BE49-F238E27FC236}">
                <a16:creationId xmlns:a16="http://schemas.microsoft.com/office/drawing/2014/main" id="{C425DFAD-2E9C-106A-F0A5-0CED370C811B}"/>
              </a:ext>
            </a:extLst>
          </p:cNvPr>
          <p:cNvSpPr txBox="1">
            <a:spLocks/>
          </p:cNvSpPr>
          <p:nvPr/>
        </p:nvSpPr>
        <p:spPr>
          <a:xfrm>
            <a:off x="631628" y="439245"/>
            <a:ext cx="5097753" cy="7229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altLang="en-US" sz="2200" b="1" dirty="0">
                <a:solidFill>
                  <a:srgbClr val="FFFF00"/>
                </a:solidFill>
                <a:latin typeface="Montserrat" pitchFamily="2" charset="0"/>
              </a:rPr>
              <a:t>I am an experienced driver.</a:t>
            </a:r>
            <a:endParaRPr lang="en-US" sz="2200" b="1" dirty="0">
              <a:solidFill>
                <a:srgbClr val="FFFF00"/>
              </a:solidFill>
              <a:latin typeface="Montserrat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9CDE45-5B5E-BD73-4A05-7B7F62472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68" y="4144380"/>
            <a:ext cx="780400" cy="774443"/>
          </a:xfrm>
          <a:prstGeom prst="rect">
            <a:avLst/>
          </a:prstGeom>
        </p:spPr>
      </p:pic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1EA48D66-99F4-9B44-83D5-9549949893AD}"/>
              </a:ext>
            </a:extLst>
          </p:cNvPr>
          <p:cNvSpPr/>
          <p:nvPr/>
        </p:nvSpPr>
        <p:spPr>
          <a:xfrm>
            <a:off x="4869605" y="2625455"/>
            <a:ext cx="1865651" cy="1383127"/>
          </a:xfrm>
          <a:prstGeom prst="irregularSeal1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83578"/>
      </p:ext>
    </p:extLst>
  </p:cSld>
  <p:clrMapOvr>
    <a:masterClrMapping/>
  </p:clrMapOvr>
</p:sld>
</file>

<file path=ppt/theme/theme1.xml><?xml version="1.0" encoding="utf-8"?>
<a:theme xmlns:a="http://schemas.openxmlformats.org/drawingml/2006/main" name="Gov Ops 2">
  <a:themeElements>
    <a:clrScheme name="Custom 347">
      <a:dk1>
        <a:srgbClr val="707070"/>
      </a:dk1>
      <a:lt1>
        <a:srgbClr val="FFFFFF"/>
      </a:lt1>
      <a:dk2>
        <a:srgbClr val="5971FF"/>
      </a:dk2>
      <a:lt2>
        <a:srgbClr val="E6E6E6"/>
      </a:lt2>
      <a:accent1>
        <a:srgbClr val="8252FF"/>
      </a:accent1>
      <a:accent2>
        <a:srgbClr val="6BBAFC"/>
      </a:accent2>
      <a:accent3>
        <a:srgbClr val="C72900"/>
      </a:accent3>
      <a:accent4>
        <a:srgbClr val="EF8300"/>
      </a:accent4>
      <a:accent5>
        <a:srgbClr val="EDAD00"/>
      </a:accent5>
      <a:accent6>
        <a:srgbClr val="707070"/>
      </a:accent6>
      <a:hlink>
        <a:srgbClr val="5971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707070"/>
    </a:dk1>
    <a:lt1>
      <a:srgbClr val="FFFFFF"/>
    </a:lt1>
    <a:dk2>
      <a:srgbClr val="5971FF"/>
    </a:dk2>
    <a:lt2>
      <a:srgbClr val="E6E6E6"/>
    </a:lt2>
    <a:accent1>
      <a:srgbClr val="8252FF"/>
    </a:accent1>
    <a:accent2>
      <a:srgbClr val="6BBAFC"/>
    </a:accent2>
    <a:accent3>
      <a:srgbClr val="C72900"/>
    </a:accent3>
    <a:accent4>
      <a:srgbClr val="EF8300"/>
    </a:accent4>
    <a:accent5>
      <a:srgbClr val="EDAD00"/>
    </a:accent5>
    <a:accent6>
      <a:srgbClr val="707070"/>
    </a:accent6>
    <a:hlink>
      <a:srgbClr val="5971FF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707070"/>
    </a:dk1>
    <a:lt1>
      <a:srgbClr val="FFFFFF"/>
    </a:lt1>
    <a:dk2>
      <a:srgbClr val="5971FF"/>
    </a:dk2>
    <a:lt2>
      <a:srgbClr val="E6E6E6"/>
    </a:lt2>
    <a:accent1>
      <a:srgbClr val="8252FF"/>
    </a:accent1>
    <a:accent2>
      <a:srgbClr val="6BBAFC"/>
    </a:accent2>
    <a:accent3>
      <a:srgbClr val="C72900"/>
    </a:accent3>
    <a:accent4>
      <a:srgbClr val="EF8300"/>
    </a:accent4>
    <a:accent5>
      <a:srgbClr val="EDAD00"/>
    </a:accent5>
    <a:accent6>
      <a:srgbClr val="707070"/>
    </a:accent6>
    <a:hlink>
      <a:srgbClr val="5971FF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2255</TotalTime>
  <Words>317</Words>
  <Application>Microsoft Office PowerPoint</Application>
  <PresentationFormat>On-screen Show (16:9)</PresentationFormat>
  <Paragraphs>82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Wingdings</vt:lpstr>
      <vt:lpstr>Lato</vt:lpstr>
      <vt:lpstr>Arial</vt:lpstr>
      <vt:lpstr>Montserrat</vt:lpstr>
      <vt:lpstr>Gov Ops 2</vt:lpstr>
      <vt:lpstr>Distracted Driving</vt:lpstr>
      <vt:lpstr>Driven to Distraction</vt:lpstr>
      <vt:lpstr>Preventable Losses $9.8M Distracted Driving Claims</vt:lpstr>
      <vt:lpstr>What are distractions?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 2 miles…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Byungju Yoo</dc:creator>
  <cp:lastModifiedBy>Byungju Yoo</cp:lastModifiedBy>
  <cp:revision>75</cp:revision>
  <dcterms:modified xsi:type="dcterms:W3CDTF">2026-03-12T15:53:45Z</dcterms:modified>
</cp:coreProperties>
</file>